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
  </p:notesMasterIdLst>
  <p:sldIdLst>
    <p:sldId id="256" r:id="rId2"/>
    <p:sldId id="262" r:id="rId3"/>
    <p:sldId id="261" r:id="rId4"/>
    <p:sldId id="265" r:id="rId5"/>
    <p:sldId id="259" r:id="rId6"/>
  </p:sldIdLst>
  <p:sldSz cx="6858000" cy="9144000" type="screen4x3"/>
  <p:notesSz cx="6799263" cy="9929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FF"/>
    <a:srgbClr val="ECE3E2"/>
    <a:srgbClr val="9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2213" autoAdjust="0"/>
  </p:normalViewPr>
  <p:slideViewPr>
    <p:cSldViewPr>
      <p:cViewPr varScale="1">
        <p:scale>
          <a:sx n="65" d="100"/>
          <a:sy n="65" d="100"/>
        </p:scale>
        <p:origin x="2328" y="19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misut.jimenez@gmail.com" userId="c6160dccfe33dd73" providerId="LiveId" clId="{D5051CF7-EDE3-4376-AB69-4D61C35FA00A}"/>
    <pc:docChg chg="custSel modSld">
      <pc:chgData name="angel.misut.jimenez@gmail.com" userId="c6160dccfe33dd73" providerId="LiveId" clId="{D5051CF7-EDE3-4376-AB69-4D61C35FA00A}" dt="2022-02-23T19:35:48.589" v="24" actId="14100"/>
      <pc:docMkLst>
        <pc:docMk/>
      </pc:docMkLst>
      <pc:sldChg chg="addSp delSp modSp mod">
        <pc:chgData name="angel.misut.jimenez@gmail.com" userId="c6160dccfe33dd73" providerId="LiveId" clId="{D5051CF7-EDE3-4376-AB69-4D61C35FA00A}" dt="2022-02-23T19:35:48.589" v="24" actId="14100"/>
        <pc:sldMkLst>
          <pc:docMk/>
          <pc:sldMk cId="2364214031" sldId="265"/>
        </pc:sldMkLst>
        <pc:spChg chg="del">
          <ac:chgData name="angel.misut.jimenez@gmail.com" userId="c6160dccfe33dd73" providerId="LiveId" clId="{D5051CF7-EDE3-4376-AB69-4D61C35FA00A}" dt="2022-02-23T19:34:03.994" v="6" actId="21"/>
          <ac:spMkLst>
            <pc:docMk/>
            <pc:sldMk cId="2364214031" sldId="265"/>
            <ac:spMk id="3" creationId="{A5526C60-48F3-4192-AB08-A7A64BB1F22F}"/>
          </ac:spMkLst>
        </pc:spChg>
        <pc:spChg chg="del">
          <ac:chgData name="angel.misut.jimenez@gmail.com" userId="c6160dccfe33dd73" providerId="LiveId" clId="{D5051CF7-EDE3-4376-AB69-4D61C35FA00A}" dt="2022-02-23T19:35:04.520" v="16" actId="21"/>
          <ac:spMkLst>
            <pc:docMk/>
            <pc:sldMk cId="2364214031" sldId="265"/>
            <ac:spMk id="43" creationId="{8628E6BA-069C-4992-B403-78D9FD01114F}"/>
          </ac:spMkLst>
        </pc:spChg>
        <pc:spChg chg="mod">
          <ac:chgData name="angel.misut.jimenez@gmail.com" userId="c6160dccfe33dd73" providerId="LiveId" clId="{D5051CF7-EDE3-4376-AB69-4D61C35FA00A}" dt="2022-02-23T19:35:44.668" v="23" actId="1076"/>
          <ac:spMkLst>
            <pc:docMk/>
            <pc:sldMk cId="2364214031" sldId="265"/>
            <ac:spMk id="46" creationId="{8C3161D0-F625-454A-9986-E432E372DD43}"/>
          </ac:spMkLst>
        </pc:spChg>
        <pc:spChg chg="mod">
          <ac:chgData name="angel.misut.jimenez@gmail.com" userId="c6160dccfe33dd73" providerId="LiveId" clId="{D5051CF7-EDE3-4376-AB69-4D61C35FA00A}" dt="2022-02-23T19:35:36.482" v="21" actId="1076"/>
          <ac:spMkLst>
            <pc:docMk/>
            <pc:sldMk cId="2364214031" sldId="265"/>
            <ac:spMk id="47" creationId="{E1626EC1-E078-40FA-87E4-B3D9BFED0C38}"/>
          </ac:spMkLst>
        </pc:spChg>
        <pc:picChg chg="add mod">
          <ac:chgData name="angel.misut.jimenez@gmail.com" userId="c6160dccfe33dd73" providerId="LiveId" clId="{D5051CF7-EDE3-4376-AB69-4D61C35FA00A}" dt="2022-02-23T19:35:48.589" v="24" actId="14100"/>
          <ac:picMkLst>
            <pc:docMk/>
            <pc:sldMk cId="2364214031" sldId="265"/>
            <ac:picMk id="5" creationId="{2EFD42C5-0AD2-4C33-A25C-B18E269E1A0B}"/>
          </ac:picMkLst>
        </pc:picChg>
        <pc:picChg chg="del">
          <ac:chgData name="angel.misut.jimenez@gmail.com" userId="c6160dccfe33dd73" providerId="LiveId" clId="{D5051CF7-EDE3-4376-AB69-4D61C35FA00A}" dt="2022-02-23T19:33:11.353" v="0" actId="21"/>
          <ac:picMkLst>
            <pc:docMk/>
            <pc:sldMk cId="2364214031" sldId="265"/>
            <ac:picMk id="35" creationId="{80DE6DDE-9C57-4866-839C-0E979F7952E0}"/>
          </ac:picMkLst>
        </pc:picChg>
        <pc:picChg chg="del mod">
          <ac:chgData name="angel.misut.jimenez@gmail.com" userId="c6160dccfe33dd73" providerId="LiveId" clId="{D5051CF7-EDE3-4376-AB69-4D61C35FA00A}" dt="2022-02-23T19:35:26.910" v="19" actId="21"/>
          <ac:picMkLst>
            <pc:docMk/>
            <pc:sldMk cId="2364214031" sldId="265"/>
            <ac:picMk id="45" creationId="{7606D23D-DBCA-4C2A-B4EE-C39FB28BC14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gel\OneDrive\Escritorio\FAMILIAS%20ATENDIDAS%20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a:t> Familias atendidas en 2021</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lineChart>
        <c:grouping val="standard"/>
        <c:varyColors val="0"/>
        <c:ser>
          <c:idx val="0"/>
          <c:order val="0"/>
          <c:tx>
            <c:strRef>
              <c:f>Hoja1!$G$35</c:f>
              <c:strCache>
                <c:ptCount val="1"/>
                <c:pt idx="0">
                  <c:v>Familias en el programa</c:v>
                </c:pt>
              </c:strCache>
            </c:strRef>
          </c:tx>
          <c:spPr>
            <a:ln w="76200" cap="rnd">
              <a:solidFill>
                <a:srgbClr val="7030A0"/>
              </a:solidFill>
              <a:round/>
            </a:ln>
            <a:effectLst/>
          </c:spPr>
          <c:marker>
            <c:symbol val="circle"/>
            <c:size val="5"/>
            <c:spPr>
              <a:solidFill>
                <a:schemeClr val="accent1"/>
              </a:solidFill>
              <a:ln w="76200">
                <a:solidFill>
                  <a:srgbClr val="7030A0"/>
                </a:solidFill>
              </a:ln>
              <a:effectLst/>
            </c:spPr>
          </c:marker>
          <c:cat>
            <c:numRef>
              <c:f>Hoja1!$H$34:$T$34</c:f>
              <c:numCache>
                <c:formatCode>mmm\-yy</c:formatCode>
                <c:ptCount val="13"/>
                <c:pt idx="0">
                  <c:v>44105</c:v>
                </c:pt>
                <c:pt idx="1">
                  <c:v>44136</c:v>
                </c:pt>
                <c:pt idx="2">
                  <c:v>44166</c:v>
                </c:pt>
                <c:pt idx="3">
                  <c:v>44228</c:v>
                </c:pt>
                <c:pt idx="4">
                  <c:v>44256</c:v>
                </c:pt>
                <c:pt idx="5">
                  <c:v>44287</c:v>
                </c:pt>
                <c:pt idx="6">
                  <c:v>44317</c:v>
                </c:pt>
                <c:pt idx="7">
                  <c:v>44348</c:v>
                </c:pt>
                <c:pt idx="8">
                  <c:v>44378</c:v>
                </c:pt>
                <c:pt idx="9">
                  <c:v>44409</c:v>
                </c:pt>
                <c:pt idx="10">
                  <c:v>44440</c:v>
                </c:pt>
                <c:pt idx="11">
                  <c:v>44470</c:v>
                </c:pt>
                <c:pt idx="12">
                  <c:v>44501</c:v>
                </c:pt>
              </c:numCache>
            </c:numRef>
          </c:cat>
          <c:val>
            <c:numRef>
              <c:f>Hoja1!$H$35:$T$35</c:f>
              <c:numCache>
                <c:formatCode>General</c:formatCode>
                <c:ptCount val="13"/>
                <c:pt idx="0">
                  <c:v>160</c:v>
                </c:pt>
                <c:pt idx="1">
                  <c:v>170</c:v>
                </c:pt>
                <c:pt idx="2">
                  <c:v>185</c:v>
                </c:pt>
                <c:pt idx="3">
                  <c:v>220</c:v>
                </c:pt>
                <c:pt idx="4">
                  <c:v>242</c:v>
                </c:pt>
                <c:pt idx="5">
                  <c:v>254</c:v>
                </c:pt>
                <c:pt idx="6">
                  <c:v>262</c:v>
                </c:pt>
                <c:pt idx="7">
                  <c:v>269</c:v>
                </c:pt>
                <c:pt idx="8">
                  <c:v>270</c:v>
                </c:pt>
                <c:pt idx="9">
                  <c:v>270</c:v>
                </c:pt>
                <c:pt idx="10">
                  <c:v>276</c:v>
                </c:pt>
                <c:pt idx="11">
                  <c:v>285</c:v>
                </c:pt>
                <c:pt idx="12">
                  <c:v>293</c:v>
                </c:pt>
              </c:numCache>
            </c:numRef>
          </c:val>
          <c:smooth val="0"/>
          <c:extLst>
            <c:ext xmlns:c16="http://schemas.microsoft.com/office/drawing/2014/chart" uri="{C3380CC4-5D6E-409C-BE32-E72D297353CC}">
              <c16:uniqueId val="{00000000-85FE-477F-B57A-79C50513065A}"/>
            </c:ext>
          </c:extLst>
        </c:ser>
        <c:dLbls>
          <c:showLegendKey val="0"/>
          <c:showVal val="0"/>
          <c:showCatName val="0"/>
          <c:showSerName val="0"/>
          <c:showPercent val="0"/>
          <c:showBubbleSize val="0"/>
        </c:dLbls>
        <c:marker val="1"/>
        <c:smooth val="0"/>
        <c:axId val="261777144"/>
        <c:axId val="262935464"/>
      </c:lineChart>
      <c:dateAx>
        <c:axId val="26177714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ES"/>
          </a:p>
        </c:txPr>
        <c:crossAx val="262935464"/>
        <c:crosses val="autoZero"/>
        <c:auto val="1"/>
        <c:lblOffset val="100"/>
        <c:baseTimeUnit val="months"/>
      </c:dateAx>
      <c:valAx>
        <c:axId val="262935464"/>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casos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crossAx val="261777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a:t>ORIGEN</a:t>
            </a:r>
            <a:r>
              <a:rPr lang="es-ES" sz="1400" b="1" baseline="0"/>
              <a:t> DE LAS FAMILIAS ATENDIDAS</a:t>
            </a:r>
            <a:endParaRPr lang="es-ES" sz="14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15831541011858E-4"/>
          <c:y val="0.22414230369872398"/>
          <c:w val="0.99912841684589881"/>
          <c:h val="0.775857696301276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583-4A8F-8A1D-616E4BD24DDC}"/>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7583-4A8F-8A1D-616E4BD24DDC}"/>
              </c:ext>
            </c:extLst>
          </c:dPt>
          <c:dLbls>
            <c:dLbl>
              <c:idx val="0"/>
              <c:layout>
                <c:manualLayout>
                  <c:x val="-0.21576872663669189"/>
                  <c:y val="-0.2441968038158578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00"/>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layout>
                    <c:manualLayout>
                      <c:w val="0.38842872940807294"/>
                      <c:h val="0.26130816891236303"/>
                    </c:manualLayout>
                  </c15:layout>
                </c:ext>
                <c:ext xmlns:c16="http://schemas.microsoft.com/office/drawing/2014/chart" uri="{C3380CC4-5D6E-409C-BE32-E72D297353CC}">
                  <c16:uniqueId val="{00000001-7583-4A8F-8A1D-616E4BD24DDC}"/>
                </c:ext>
              </c:extLst>
            </c:dLbl>
            <c:dLbl>
              <c:idx val="1"/>
              <c:layout>
                <c:manualLayout>
                  <c:x val="0.23377636788411527"/>
                  <c:y val="0.1539702942266919"/>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layout>
                    <c:manualLayout>
                      <c:w val="0.25882137586666309"/>
                      <c:h val="0.26130816891236303"/>
                    </c:manualLayout>
                  </c15:layout>
                </c:ext>
                <c:ext xmlns:c16="http://schemas.microsoft.com/office/drawing/2014/chart" uri="{C3380CC4-5D6E-409C-BE32-E72D297353CC}">
                  <c16:uniqueId val="{00000003-7583-4A8F-8A1D-616E4BD24DD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Hoja1!$N$205:$N$206</c:f>
              <c:strCache>
                <c:ptCount val="2"/>
                <c:pt idx="0">
                  <c:v>Inmigrantes</c:v>
                </c:pt>
                <c:pt idx="1">
                  <c:v>Nacionales</c:v>
                </c:pt>
              </c:strCache>
            </c:strRef>
          </c:cat>
          <c:val>
            <c:numRef>
              <c:f>Hoja1!$O$205:$O$206</c:f>
              <c:numCache>
                <c:formatCode>General</c:formatCode>
                <c:ptCount val="2"/>
                <c:pt idx="0">
                  <c:v>120</c:v>
                </c:pt>
                <c:pt idx="1">
                  <c:v>33</c:v>
                </c:pt>
              </c:numCache>
            </c:numRef>
          </c:val>
          <c:extLst>
            <c:ext xmlns:c16="http://schemas.microsoft.com/office/drawing/2014/chart" uri="{C3380CC4-5D6E-409C-BE32-E72D297353CC}">
              <c16:uniqueId val="{00000004-7583-4A8F-8A1D-616E4BD24DDC}"/>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USUARIOS</a:t>
            </a:r>
          </a:p>
        </c:rich>
      </c:tx>
      <c:layout>
        <c:manualLayout>
          <c:xMode val="edge"/>
          <c:yMode val="edge"/>
          <c:x val="0.72930710391776421"/>
          <c:y val="2.217759538985418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525161411400044E-2"/>
          <c:y val="5.8801795265802426E-2"/>
          <c:w val="0.98747483858859997"/>
          <c:h val="0.89669250337029749"/>
        </c:manualLayout>
      </c:layout>
      <c:pie3DChart>
        <c:varyColors val="1"/>
        <c:ser>
          <c:idx val="0"/>
          <c:order val="0"/>
          <c:dPt>
            <c:idx val="0"/>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5C82-466D-A1BC-A15483BC098B}"/>
              </c:ext>
            </c:extLst>
          </c:dPt>
          <c:dPt>
            <c:idx val="1"/>
            <c:bubble3D val="0"/>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3-5C82-466D-A1BC-A15483BC098B}"/>
              </c:ext>
            </c:extLst>
          </c:dPt>
          <c:dLbls>
            <c:dLbl>
              <c:idx val="0"/>
              <c:layout>
                <c:manualLayout>
                  <c:x val="-0.1860267520666411"/>
                  <c:y val="-0.45447626531621999"/>
                </c:manualLayout>
              </c:layout>
              <c:tx>
                <c:rich>
                  <a:bodyPr rot="0" spcFirstLastPara="1" vertOverflow="ellipsis" vert="horz" wrap="square" lIns="38100" tIns="19050" rIns="38100" bIns="19050" anchor="ctr" anchorCtr="1">
                    <a:spAutoFit/>
                  </a:bodyPr>
                  <a:lstStyle/>
                  <a:p>
                    <a:pPr>
                      <a:defRPr sz="1200" b="1" i="0" u="none" strike="noStrike" kern="1200" baseline="0">
                        <a:solidFill>
                          <a:srgbClr val="FFFF00"/>
                        </a:solidFill>
                        <a:latin typeface="+mn-lt"/>
                        <a:ea typeface="+mn-ea"/>
                        <a:cs typeface="+mn-cs"/>
                      </a:defRPr>
                    </a:pPr>
                    <a:r>
                      <a:rPr lang="en-US" sz="1200" b="1">
                        <a:solidFill>
                          <a:srgbClr val="FFFF00"/>
                        </a:solidFill>
                      </a:rPr>
                      <a:t>MUJERES 83%</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00"/>
                      </a:solidFill>
                      <a:latin typeface="+mn-lt"/>
                      <a:ea typeface="+mn-ea"/>
                      <a:cs typeface="+mn-cs"/>
                    </a:defRPr>
                  </a:pPr>
                  <a:endParaRPr lang="es-ES"/>
                </a:p>
              </c:txPr>
              <c:showLegendKey val="0"/>
              <c:showVal val="1"/>
              <c:showCatName val="1"/>
              <c:showSerName val="0"/>
              <c:showPercent val="1"/>
              <c:showBubbleSize val="0"/>
              <c:extLst>
                <c:ext xmlns:c15="http://schemas.microsoft.com/office/drawing/2012/chart" uri="{CE6537A1-D6FC-4f65-9D91-7224C49458BB}">
                  <c15:layout>
                    <c:manualLayout>
                      <c:w val="0.24439547533500622"/>
                      <c:h val="0.23877877703076339"/>
                    </c:manualLayout>
                  </c15:layout>
                  <c15:showDataLabelsRange val="0"/>
                </c:ext>
                <c:ext xmlns:c16="http://schemas.microsoft.com/office/drawing/2014/chart" uri="{C3380CC4-5D6E-409C-BE32-E72D297353CC}">
                  <c16:uniqueId val="{00000001-5C82-466D-A1BC-A15483BC098B}"/>
                </c:ext>
              </c:extLst>
            </c:dLbl>
            <c:dLbl>
              <c:idx val="1"/>
              <c:layout>
                <c:manualLayout>
                  <c:x val="0.21808851973714077"/>
                  <c:y val="0.10847760979939697"/>
                </c:manualLayout>
              </c:layout>
              <c:tx>
                <c:rich>
                  <a:bodyPr rot="0" spcFirstLastPara="1" vertOverflow="ellipsis" vert="horz" wrap="square" lIns="38100" tIns="19050" rIns="38100" bIns="19050" anchor="ctr" anchorCtr="1">
                    <a:spAutoFit/>
                  </a:bodyPr>
                  <a:lstStyle/>
                  <a:p>
                    <a:pPr>
                      <a:defRPr sz="1200" b="1" i="0" u="none" strike="noStrike" kern="1200" baseline="0">
                        <a:solidFill>
                          <a:srgbClr val="FFFF00"/>
                        </a:solidFill>
                        <a:latin typeface="+mn-lt"/>
                        <a:ea typeface="+mn-ea"/>
                        <a:cs typeface="+mn-cs"/>
                      </a:defRPr>
                    </a:pPr>
                    <a:r>
                      <a:rPr lang="en-US" sz="1200" b="1">
                        <a:solidFill>
                          <a:srgbClr val="FFFF00"/>
                        </a:solidFill>
                      </a:rPr>
                      <a:t>HOMBRES 17%</a:t>
                    </a:r>
                    <a:r>
                      <a:rPr lang="en-US" sz="1200" b="1" baseline="0">
                        <a:solidFill>
                          <a:srgbClr val="FFFF00"/>
                        </a:solidFill>
                      </a:rPr>
                      <a:t> </a:t>
                    </a:r>
                    <a:endParaRPr lang="en-US" sz="1200" b="1">
                      <a:solidFill>
                        <a:srgbClr val="FFFF00"/>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00"/>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layout>
                    <c:manualLayout>
                      <c:w val="0.29412047813492259"/>
                      <c:h val="0.23877877703076339"/>
                    </c:manualLayout>
                  </c15:layout>
                  <c15:showDataLabelsRange val="0"/>
                </c:ext>
                <c:ext xmlns:c16="http://schemas.microsoft.com/office/drawing/2014/chart" uri="{C3380CC4-5D6E-409C-BE32-E72D297353CC}">
                  <c16:uniqueId val="{00000003-5C82-466D-A1BC-A15483BC098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Hoja1!$N$216:$N$217</c:f>
              <c:strCache>
                <c:ptCount val="2"/>
                <c:pt idx="0">
                  <c:v>Mujer</c:v>
                </c:pt>
                <c:pt idx="1">
                  <c:v>Hombre</c:v>
                </c:pt>
              </c:strCache>
            </c:strRef>
          </c:cat>
          <c:val>
            <c:numRef>
              <c:f>Hoja1!$O$216:$O$217</c:f>
              <c:numCache>
                <c:formatCode>General</c:formatCode>
                <c:ptCount val="2"/>
                <c:pt idx="0">
                  <c:v>127</c:v>
                </c:pt>
                <c:pt idx="1">
                  <c:v>26</c:v>
                </c:pt>
              </c:numCache>
            </c:numRef>
          </c:val>
          <c:extLst>
            <c:ext xmlns:c16="http://schemas.microsoft.com/office/drawing/2014/chart" uri="{C3380CC4-5D6E-409C-BE32-E72D297353CC}">
              <c16:uniqueId val="{00000004-5C82-466D-A1BC-A15483BC098B}"/>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ORIGEN</a:t>
            </a:r>
            <a:r>
              <a:rPr lang="en-US" baseline="0"/>
              <a:t> DE LAS </a:t>
            </a:r>
            <a:r>
              <a:rPr lang="en-US"/>
              <a:t>FAMILIAS ATENDIDAS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Hoja1!$O$177</c:f>
              <c:strCache>
                <c:ptCount val="1"/>
                <c:pt idx="0">
                  <c:v>FAMILIAS</c:v>
                </c:pt>
              </c:strCache>
            </c:strRef>
          </c:tx>
          <c:spPr>
            <a:solidFill>
              <a:schemeClr val="accent1"/>
            </a:solidFill>
            <a:ln>
              <a:noFill/>
            </a:ln>
            <a:effectLst/>
            <a:sp3d/>
          </c:spPr>
          <c:invertIfNegative val="0"/>
          <c:dPt>
            <c:idx val="0"/>
            <c:invertIfNegative val="0"/>
            <c:bubble3D val="0"/>
            <c:spPr>
              <a:solidFill>
                <a:schemeClr val="tx1"/>
              </a:solidFill>
              <a:ln>
                <a:noFill/>
              </a:ln>
              <a:effectLst/>
              <a:sp3d/>
            </c:spPr>
            <c:extLst>
              <c:ext xmlns:c16="http://schemas.microsoft.com/office/drawing/2014/chart" uri="{C3380CC4-5D6E-409C-BE32-E72D297353CC}">
                <c16:uniqueId val="{00000001-B809-4166-B111-6425EAC20DC0}"/>
              </c:ext>
            </c:extLst>
          </c:dPt>
          <c:dPt>
            <c:idx val="1"/>
            <c:invertIfNegative val="0"/>
            <c:bubble3D val="0"/>
            <c:spPr>
              <a:solidFill>
                <a:schemeClr val="tx1"/>
              </a:solidFill>
              <a:ln>
                <a:noFill/>
              </a:ln>
              <a:effectLst/>
              <a:sp3d/>
            </c:spPr>
            <c:extLst>
              <c:ext xmlns:c16="http://schemas.microsoft.com/office/drawing/2014/chart" uri="{C3380CC4-5D6E-409C-BE32-E72D297353CC}">
                <c16:uniqueId val="{00000003-B809-4166-B111-6425EAC20DC0}"/>
              </c:ext>
            </c:extLst>
          </c:dPt>
          <c:dPt>
            <c:idx val="2"/>
            <c:invertIfNegative val="0"/>
            <c:bubble3D val="0"/>
            <c:spPr>
              <a:solidFill>
                <a:srgbClr val="00B0F0"/>
              </a:solidFill>
              <a:ln>
                <a:noFill/>
              </a:ln>
              <a:effectLst/>
              <a:sp3d/>
            </c:spPr>
            <c:extLst>
              <c:ext xmlns:c16="http://schemas.microsoft.com/office/drawing/2014/chart" uri="{C3380CC4-5D6E-409C-BE32-E72D297353CC}">
                <c16:uniqueId val="{00000005-B809-4166-B111-6425EAC20DC0}"/>
              </c:ext>
            </c:extLst>
          </c:dPt>
          <c:dPt>
            <c:idx val="4"/>
            <c:invertIfNegative val="0"/>
            <c:bubble3D val="0"/>
            <c:spPr>
              <a:solidFill>
                <a:schemeClr val="tx1"/>
              </a:solidFill>
              <a:ln>
                <a:noFill/>
              </a:ln>
              <a:effectLst/>
              <a:sp3d/>
            </c:spPr>
            <c:extLst>
              <c:ext xmlns:c16="http://schemas.microsoft.com/office/drawing/2014/chart" uri="{C3380CC4-5D6E-409C-BE32-E72D297353CC}">
                <c16:uniqueId val="{00000007-B809-4166-B111-6425EAC20DC0}"/>
              </c:ext>
            </c:extLst>
          </c:dPt>
          <c:dPt>
            <c:idx val="7"/>
            <c:invertIfNegative val="0"/>
            <c:bubble3D val="0"/>
            <c:spPr>
              <a:solidFill>
                <a:srgbClr val="FFFF00"/>
              </a:solidFill>
              <a:ln>
                <a:noFill/>
              </a:ln>
              <a:effectLst/>
              <a:sp3d/>
            </c:spPr>
            <c:extLst>
              <c:ext xmlns:c16="http://schemas.microsoft.com/office/drawing/2014/chart" uri="{C3380CC4-5D6E-409C-BE32-E72D297353CC}">
                <c16:uniqueId val="{00000009-B809-4166-B111-6425EAC20DC0}"/>
              </c:ext>
            </c:extLst>
          </c:dPt>
          <c:dPt>
            <c:idx val="8"/>
            <c:invertIfNegative val="0"/>
            <c:bubble3D val="0"/>
            <c:spPr>
              <a:solidFill>
                <a:srgbClr val="FFC000"/>
              </a:solidFill>
              <a:ln>
                <a:noFill/>
              </a:ln>
              <a:effectLst/>
              <a:sp3d/>
            </c:spPr>
            <c:extLst>
              <c:ext xmlns:c16="http://schemas.microsoft.com/office/drawing/2014/chart" uri="{C3380CC4-5D6E-409C-BE32-E72D297353CC}">
                <c16:uniqueId val="{0000000B-B809-4166-B111-6425EAC20DC0}"/>
              </c:ext>
            </c:extLst>
          </c:dPt>
          <c:dPt>
            <c:idx val="9"/>
            <c:invertIfNegative val="0"/>
            <c:bubble3D val="0"/>
            <c:spPr>
              <a:solidFill>
                <a:schemeClr val="tx1"/>
              </a:solidFill>
              <a:ln>
                <a:noFill/>
              </a:ln>
              <a:effectLst/>
              <a:sp3d/>
            </c:spPr>
            <c:extLst>
              <c:ext xmlns:c16="http://schemas.microsoft.com/office/drawing/2014/chart" uri="{C3380CC4-5D6E-409C-BE32-E72D297353CC}">
                <c16:uniqueId val="{0000000D-B809-4166-B111-6425EAC20DC0}"/>
              </c:ext>
            </c:extLst>
          </c:dPt>
          <c:dPt>
            <c:idx val="10"/>
            <c:invertIfNegative val="0"/>
            <c:bubble3D val="0"/>
            <c:spPr>
              <a:solidFill>
                <a:schemeClr val="accent2"/>
              </a:solidFill>
              <a:ln>
                <a:noFill/>
              </a:ln>
              <a:effectLst/>
              <a:sp3d/>
            </c:spPr>
            <c:extLst>
              <c:ext xmlns:c16="http://schemas.microsoft.com/office/drawing/2014/chart" uri="{C3380CC4-5D6E-409C-BE32-E72D297353CC}">
                <c16:uniqueId val="{0000000F-B809-4166-B111-6425EAC20DC0}"/>
              </c:ext>
            </c:extLst>
          </c:dPt>
          <c:dPt>
            <c:idx val="11"/>
            <c:invertIfNegative val="0"/>
            <c:bubble3D val="0"/>
            <c:spPr>
              <a:solidFill>
                <a:srgbClr val="C00000"/>
              </a:solidFill>
              <a:ln>
                <a:noFill/>
              </a:ln>
              <a:effectLst/>
              <a:sp3d/>
            </c:spPr>
            <c:extLst>
              <c:ext xmlns:c16="http://schemas.microsoft.com/office/drawing/2014/chart" uri="{C3380CC4-5D6E-409C-BE32-E72D297353CC}">
                <c16:uniqueId val="{00000011-B809-4166-B111-6425EAC20DC0}"/>
              </c:ext>
            </c:extLst>
          </c:dPt>
          <c:dPt>
            <c:idx val="12"/>
            <c:invertIfNegative val="0"/>
            <c:bubble3D val="0"/>
            <c:spPr>
              <a:solidFill>
                <a:schemeClr val="tx1"/>
              </a:solidFill>
              <a:ln>
                <a:noFill/>
              </a:ln>
              <a:effectLst/>
              <a:sp3d/>
            </c:spPr>
            <c:extLst>
              <c:ext xmlns:c16="http://schemas.microsoft.com/office/drawing/2014/chart" uri="{C3380CC4-5D6E-409C-BE32-E72D297353CC}">
                <c16:uniqueId val="{00000013-B809-4166-B111-6425EAC20DC0}"/>
              </c:ext>
            </c:extLst>
          </c:dPt>
          <c:dPt>
            <c:idx val="13"/>
            <c:invertIfNegative val="0"/>
            <c:bubble3D val="0"/>
            <c:spPr>
              <a:solidFill>
                <a:schemeClr val="tx1"/>
              </a:solidFill>
              <a:ln>
                <a:noFill/>
              </a:ln>
              <a:effectLst/>
              <a:sp3d/>
            </c:spPr>
            <c:extLst>
              <c:ext xmlns:c16="http://schemas.microsoft.com/office/drawing/2014/chart" uri="{C3380CC4-5D6E-409C-BE32-E72D297353CC}">
                <c16:uniqueId val="{00000015-B809-4166-B111-6425EAC20DC0}"/>
              </c:ext>
            </c:extLst>
          </c:dPt>
          <c:dPt>
            <c:idx val="14"/>
            <c:invertIfNegative val="0"/>
            <c:bubble3D val="0"/>
            <c:spPr>
              <a:solidFill>
                <a:srgbClr val="00B050"/>
              </a:solidFill>
              <a:ln>
                <a:noFill/>
              </a:ln>
              <a:effectLst/>
              <a:sp3d/>
            </c:spPr>
            <c:extLst>
              <c:ext xmlns:c16="http://schemas.microsoft.com/office/drawing/2014/chart" uri="{C3380CC4-5D6E-409C-BE32-E72D297353CC}">
                <c16:uniqueId val="{00000017-B809-4166-B111-6425EAC20DC0}"/>
              </c:ext>
            </c:extLst>
          </c:dPt>
          <c:dPt>
            <c:idx val="15"/>
            <c:invertIfNegative val="0"/>
            <c:bubble3D val="0"/>
            <c:spPr>
              <a:solidFill>
                <a:schemeClr val="tx1"/>
              </a:solidFill>
              <a:ln>
                <a:noFill/>
              </a:ln>
              <a:effectLst/>
              <a:sp3d/>
            </c:spPr>
            <c:extLst>
              <c:ext xmlns:c16="http://schemas.microsoft.com/office/drawing/2014/chart" uri="{C3380CC4-5D6E-409C-BE32-E72D297353CC}">
                <c16:uniqueId val="{00000019-B809-4166-B111-6425EAC20DC0}"/>
              </c:ext>
            </c:extLst>
          </c:dPt>
          <c:dPt>
            <c:idx val="16"/>
            <c:invertIfNegative val="0"/>
            <c:bubble3D val="0"/>
            <c:spPr>
              <a:solidFill>
                <a:schemeClr val="tx1"/>
              </a:solidFill>
              <a:ln>
                <a:noFill/>
              </a:ln>
              <a:effectLst/>
              <a:sp3d/>
            </c:spPr>
            <c:extLst>
              <c:ext xmlns:c16="http://schemas.microsoft.com/office/drawing/2014/chart" uri="{C3380CC4-5D6E-409C-BE32-E72D297353CC}">
                <c16:uniqueId val="{0000001B-B809-4166-B111-6425EAC20DC0}"/>
              </c:ext>
            </c:extLst>
          </c:dPt>
          <c:dPt>
            <c:idx val="17"/>
            <c:invertIfNegative val="0"/>
            <c:bubble3D val="0"/>
            <c:spPr>
              <a:solidFill>
                <a:srgbClr val="FF0000"/>
              </a:solidFill>
              <a:ln>
                <a:noFill/>
              </a:ln>
              <a:effectLst/>
              <a:sp3d/>
            </c:spPr>
            <c:extLst>
              <c:ext xmlns:c16="http://schemas.microsoft.com/office/drawing/2014/chart" uri="{C3380CC4-5D6E-409C-BE32-E72D297353CC}">
                <c16:uniqueId val="{0000001D-B809-4166-B111-6425EAC20DC0}"/>
              </c:ext>
            </c:extLst>
          </c:dPt>
          <c:dPt>
            <c:idx val="19"/>
            <c:invertIfNegative val="0"/>
            <c:bubble3D val="0"/>
            <c:spPr>
              <a:solidFill>
                <a:schemeClr val="tx1"/>
              </a:solidFill>
              <a:ln>
                <a:noFill/>
              </a:ln>
              <a:effectLst/>
              <a:sp3d/>
            </c:spPr>
            <c:extLst>
              <c:ext xmlns:c16="http://schemas.microsoft.com/office/drawing/2014/chart" uri="{C3380CC4-5D6E-409C-BE32-E72D297353CC}">
                <c16:uniqueId val="{0000001F-B809-4166-B111-6425EAC20DC0}"/>
              </c:ext>
            </c:extLst>
          </c:dPt>
          <c:dPt>
            <c:idx val="20"/>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21-B809-4166-B111-6425EAC20DC0}"/>
              </c:ext>
            </c:extLst>
          </c:dPt>
          <c:dPt>
            <c:idx val="22"/>
            <c:invertIfNegative val="0"/>
            <c:bubble3D val="0"/>
            <c:spPr>
              <a:solidFill>
                <a:srgbClr val="7030A0"/>
              </a:solidFill>
              <a:ln>
                <a:noFill/>
              </a:ln>
              <a:effectLst/>
              <a:sp3d/>
            </c:spPr>
            <c:extLst>
              <c:ext xmlns:c16="http://schemas.microsoft.com/office/drawing/2014/chart" uri="{C3380CC4-5D6E-409C-BE32-E72D297353CC}">
                <c16:uniqueId val="{00000023-B809-4166-B111-6425EAC20DC0}"/>
              </c:ext>
            </c:extLst>
          </c:dPt>
          <c:cat>
            <c:strRef>
              <c:f>Hoja1!$N$178:$N$200</c:f>
              <c:strCache>
                <c:ptCount val="23"/>
                <c:pt idx="0">
                  <c:v>Bolivia</c:v>
                </c:pt>
                <c:pt idx="1">
                  <c:v>Bulgaria</c:v>
                </c:pt>
                <c:pt idx="2">
                  <c:v>Colombia</c:v>
                </c:pt>
                <c:pt idx="3">
                  <c:v>Costa de Marfil</c:v>
                </c:pt>
                <c:pt idx="4">
                  <c:v>Dominicana</c:v>
                </c:pt>
                <c:pt idx="5">
                  <c:v>Ecuador</c:v>
                </c:pt>
                <c:pt idx="6">
                  <c:v>El Salvador</c:v>
                </c:pt>
                <c:pt idx="7">
                  <c:v>España</c:v>
                </c:pt>
                <c:pt idx="8">
                  <c:v>Guinea Ecuatorial</c:v>
                </c:pt>
                <c:pt idx="9">
                  <c:v>Haytí</c:v>
                </c:pt>
                <c:pt idx="10">
                  <c:v>Mali</c:v>
                </c:pt>
                <c:pt idx="11">
                  <c:v>Marruecos</c:v>
                </c:pt>
                <c:pt idx="12">
                  <c:v>Mejico</c:v>
                </c:pt>
                <c:pt idx="13">
                  <c:v>Moldavia</c:v>
                </c:pt>
                <c:pt idx="14">
                  <c:v>Nigeria</c:v>
                </c:pt>
                <c:pt idx="15">
                  <c:v>Panamá</c:v>
                </c:pt>
                <c:pt idx="16">
                  <c:v>Paraguay</c:v>
                </c:pt>
                <c:pt idx="17">
                  <c:v>Peru</c:v>
                </c:pt>
                <c:pt idx="18">
                  <c:v>Rumania</c:v>
                </c:pt>
                <c:pt idx="19">
                  <c:v>Rusa</c:v>
                </c:pt>
                <c:pt idx="20">
                  <c:v>Siria</c:v>
                </c:pt>
                <c:pt idx="21">
                  <c:v>Ucrania</c:v>
                </c:pt>
                <c:pt idx="22">
                  <c:v>Venezuela</c:v>
                </c:pt>
              </c:strCache>
            </c:strRef>
          </c:cat>
          <c:val>
            <c:numRef>
              <c:f>Hoja1!$O$178:$O$200</c:f>
              <c:numCache>
                <c:formatCode>General</c:formatCode>
                <c:ptCount val="23"/>
                <c:pt idx="0">
                  <c:v>1</c:v>
                </c:pt>
                <c:pt idx="1">
                  <c:v>1</c:v>
                </c:pt>
                <c:pt idx="2">
                  <c:v>10</c:v>
                </c:pt>
                <c:pt idx="3">
                  <c:v>2</c:v>
                </c:pt>
                <c:pt idx="4">
                  <c:v>1</c:v>
                </c:pt>
                <c:pt idx="5">
                  <c:v>2</c:v>
                </c:pt>
                <c:pt idx="6">
                  <c:v>2</c:v>
                </c:pt>
                <c:pt idx="7">
                  <c:v>33</c:v>
                </c:pt>
                <c:pt idx="8">
                  <c:v>9</c:v>
                </c:pt>
                <c:pt idx="9">
                  <c:v>1</c:v>
                </c:pt>
                <c:pt idx="10">
                  <c:v>1</c:v>
                </c:pt>
                <c:pt idx="11">
                  <c:v>41</c:v>
                </c:pt>
                <c:pt idx="12">
                  <c:v>1</c:v>
                </c:pt>
                <c:pt idx="13">
                  <c:v>1</c:v>
                </c:pt>
                <c:pt idx="14">
                  <c:v>17</c:v>
                </c:pt>
                <c:pt idx="15">
                  <c:v>1</c:v>
                </c:pt>
                <c:pt idx="16">
                  <c:v>1</c:v>
                </c:pt>
                <c:pt idx="17">
                  <c:v>10</c:v>
                </c:pt>
                <c:pt idx="18">
                  <c:v>3</c:v>
                </c:pt>
                <c:pt idx="19">
                  <c:v>1</c:v>
                </c:pt>
                <c:pt idx="20">
                  <c:v>6</c:v>
                </c:pt>
                <c:pt idx="21">
                  <c:v>2</c:v>
                </c:pt>
                <c:pt idx="22">
                  <c:v>6</c:v>
                </c:pt>
              </c:numCache>
            </c:numRef>
          </c:val>
          <c:extLst>
            <c:ext xmlns:c16="http://schemas.microsoft.com/office/drawing/2014/chart" uri="{C3380CC4-5D6E-409C-BE32-E72D297353CC}">
              <c16:uniqueId val="{00000024-B809-4166-B111-6425EAC20DC0}"/>
            </c:ext>
          </c:extLst>
        </c:ser>
        <c:dLbls>
          <c:showLegendKey val="0"/>
          <c:showVal val="0"/>
          <c:showCatName val="0"/>
          <c:showSerName val="0"/>
          <c:showPercent val="0"/>
          <c:showBubbleSize val="0"/>
        </c:dLbls>
        <c:gapWidth val="150"/>
        <c:shape val="box"/>
        <c:axId val="27142815"/>
        <c:axId val="27143231"/>
        <c:axId val="0"/>
      </c:bar3DChart>
      <c:catAx>
        <c:axId val="2714281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ES"/>
          </a:p>
        </c:txPr>
        <c:crossAx val="27143231"/>
        <c:crosses val="autoZero"/>
        <c:auto val="1"/>
        <c:lblAlgn val="ctr"/>
        <c:lblOffset val="100"/>
        <c:noMultiLvlLbl val="0"/>
      </c:catAx>
      <c:valAx>
        <c:axId val="271432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714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0"/>
            <a:ext cx="2946165" cy="497319"/>
          </a:xfrm>
          <a:prstGeom prst="rect">
            <a:avLst/>
          </a:prstGeom>
        </p:spPr>
        <p:txBody>
          <a:bodyPr vert="horz" lIns="63259" tIns="31631" rIns="63259" bIns="31631" rtlCol="0"/>
          <a:lstStyle>
            <a:lvl1pPr algn="l">
              <a:defRPr sz="800"/>
            </a:lvl1pPr>
          </a:lstStyle>
          <a:p>
            <a:endParaRPr lang="es-ES"/>
          </a:p>
        </p:txBody>
      </p:sp>
      <p:sp>
        <p:nvSpPr>
          <p:cNvPr id="3" name="Marcador de fecha 2"/>
          <p:cNvSpPr>
            <a:spLocks noGrp="1"/>
          </p:cNvSpPr>
          <p:nvPr>
            <p:ph type="dt" idx="1"/>
          </p:nvPr>
        </p:nvSpPr>
        <p:spPr>
          <a:xfrm>
            <a:off x="3850913" y="0"/>
            <a:ext cx="2947259" cy="497319"/>
          </a:xfrm>
          <a:prstGeom prst="rect">
            <a:avLst/>
          </a:prstGeom>
        </p:spPr>
        <p:txBody>
          <a:bodyPr vert="horz" lIns="63259" tIns="31631" rIns="63259" bIns="31631" rtlCol="0"/>
          <a:lstStyle>
            <a:lvl1pPr algn="r">
              <a:defRPr sz="800"/>
            </a:lvl1pPr>
          </a:lstStyle>
          <a:p>
            <a:fld id="{529C7D72-D816-4E1E-99C4-657519148C23}" type="datetimeFigureOut">
              <a:rPr lang="es-ES" smtClean="0"/>
              <a:pPr/>
              <a:t>28/02/2022</a:t>
            </a:fld>
            <a:endParaRPr lang="es-ES"/>
          </a:p>
        </p:txBody>
      </p:sp>
      <p:sp>
        <p:nvSpPr>
          <p:cNvPr id="4" name="Marcador de imagen de diapositiva 3"/>
          <p:cNvSpPr>
            <a:spLocks noGrp="1" noRot="1" noChangeAspect="1"/>
          </p:cNvSpPr>
          <p:nvPr>
            <p:ph type="sldImg" idx="2"/>
          </p:nvPr>
        </p:nvSpPr>
        <p:spPr>
          <a:xfrm>
            <a:off x="2143125" y="1241425"/>
            <a:ext cx="2514600" cy="3354388"/>
          </a:xfrm>
          <a:prstGeom prst="rect">
            <a:avLst/>
          </a:prstGeom>
          <a:noFill/>
          <a:ln w="12700">
            <a:solidFill>
              <a:prstClr val="black"/>
            </a:solidFill>
          </a:ln>
        </p:spPr>
        <p:txBody>
          <a:bodyPr vert="horz" lIns="63259" tIns="31631" rIns="63259" bIns="31631" rtlCol="0" anchor="ctr"/>
          <a:lstStyle/>
          <a:p>
            <a:endParaRPr lang="es-ES"/>
          </a:p>
        </p:txBody>
      </p:sp>
      <p:sp>
        <p:nvSpPr>
          <p:cNvPr id="5" name="Marcador de notas 4"/>
          <p:cNvSpPr>
            <a:spLocks noGrp="1"/>
          </p:cNvSpPr>
          <p:nvPr>
            <p:ph type="body" sz="quarter" idx="3"/>
          </p:nvPr>
        </p:nvSpPr>
        <p:spPr>
          <a:xfrm>
            <a:off x="680473" y="4779109"/>
            <a:ext cx="5439410" cy="3909071"/>
          </a:xfrm>
          <a:prstGeom prst="rect">
            <a:avLst/>
          </a:prstGeom>
        </p:spPr>
        <p:txBody>
          <a:bodyPr vert="horz" lIns="63259" tIns="31631" rIns="63259" bIns="31631"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2" y="9432498"/>
            <a:ext cx="2946165" cy="497319"/>
          </a:xfrm>
          <a:prstGeom prst="rect">
            <a:avLst/>
          </a:prstGeom>
        </p:spPr>
        <p:txBody>
          <a:bodyPr vert="horz" lIns="63259" tIns="31631" rIns="63259" bIns="31631" rtlCol="0" anchor="b"/>
          <a:lstStyle>
            <a:lvl1pPr algn="l">
              <a:defRPr sz="800"/>
            </a:lvl1pPr>
          </a:lstStyle>
          <a:p>
            <a:endParaRPr lang="es-ES"/>
          </a:p>
        </p:txBody>
      </p:sp>
      <p:sp>
        <p:nvSpPr>
          <p:cNvPr id="7" name="Marcador de número de diapositiva 6"/>
          <p:cNvSpPr>
            <a:spLocks noGrp="1"/>
          </p:cNvSpPr>
          <p:nvPr>
            <p:ph type="sldNum" sz="quarter" idx="5"/>
          </p:nvPr>
        </p:nvSpPr>
        <p:spPr>
          <a:xfrm>
            <a:off x="3850913" y="9432498"/>
            <a:ext cx="2947259" cy="497319"/>
          </a:xfrm>
          <a:prstGeom prst="rect">
            <a:avLst/>
          </a:prstGeom>
        </p:spPr>
        <p:txBody>
          <a:bodyPr vert="horz" lIns="63259" tIns="31631" rIns="63259" bIns="31631" rtlCol="0" anchor="b"/>
          <a:lstStyle>
            <a:lvl1pPr algn="r">
              <a:defRPr sz="800"/>
            </a:lvl1pPr>
          </a:lstStyle>
          <a:p>
            <a:fld id="{6561120F-8645-4377-AE7F-990BA16D3ADB}" type="slidenum">
              <a:rPr lang="es-ES" smtClean="0"/>
              <a:pPr/>
              <a:t>‹Nº›</a:t>
            </a:fld>
            <a:endParaRPr lang="es-ES"/>
          </a:p>
        </p:txBody>
      </p:sp>
    </p:spTree>
    <p:extLst>
      <p:ext uri="{BB962C8B-B14F-4D97-AF65-F5344CB8AC3E}">
        <p14:creationId xmlns:p14="http://schemas.microsoft.com/office/powerpoint/2010/main" val="108780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561120F-8645-4377-AE7F-990BA16D3ADB}" type="slidenum">
              <a:rPr lang="es-ES" smtClean="0"/>
              <a:pPr/>
              <a:t>1</a:t>
            </a:fld>
            <a:endParaRPr lang="es-ES"/>
          </a:p>
        </p:txBody>
      </p:sp>
    </p:spTree>
    <p:extLst>
      <p:ext uri="{BB962C8B-B14F-4D97-AF65-F5344CB8AC3E}">
        <p14:creationId xmlns:p14="http://schemas.microsoft.com/office/powerpoint/2010/main" val="246113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561120F-8645-4377-AE7F-990BA16D3ADB}" type="slidenum">
              <a:rPr lang="es-ES" smtClean="0"/>
              <a:pPr/>
              <a:t>2</a:t>
            </a:fld>
            <a:endParaRPr lang="es-ES"/>
          </a:p>
        </p:txBody>
      </p:sp>
    </p:spTree>
    <p:extLst>
      <p:ext uri="{BB962C8B-B14F-4D97-AF65-F5344CB8AC3E}">
        <p14:creationId xmlns:p14="http://schemas.microsoft.com/office/powerpoint/2010/main" val="60441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a:t>Haga clic para modificar el estilo de título del patrón</a:t>
            </a:r>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6E75AC4-9B01-4789-BEF4-0FE301E58D7D}" type="datetimeFigureOut">
              <a:rPr lang="es-ES" smtClean="0"/>
              <a:pPr/>
              <a:t>28/02/2022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344970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6E75AC4-9B01-4789-BEF4-0FE301E58D7D}" type="datetimeFigureOut">
              <a:rPr lang="es-ES" smtClean="0"/>
              <a:pPr/>
              <a:t>28/02/2022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312004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6E75AC4-9B01-4789-BEF4-0FE301E58D7D}" type="datetimeFigureOut">
              <a:rPr lang="es-ES" smtClean="0"/>
              <a:pPr/>
              <a:t>28/02/2022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78943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6E75AC4-9B01-4789-BEF4-0FE301E58D7D}" type="datetimeFigureOut">
              <a:rPr lang="es-ES" smtClean="0"/>
              <a:pPr/>
              <a:t>28/02/2022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367801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6E75AC4-9B01-4789-BEF4-0FE301E58D7D}" type="datetimeFigureOut">
              <a:rPr lang="es-ES" smtClean="0"/>
              <a:pPr/>
              <a:t>28/02/2022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186226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6E75AC4-9B01-4789-BEF4-0FE301E58D7D}" type="datetimeFigureOut">
              <a:rPr lang="es-ES" smtClean="0"/>
              <a:pPr/>
              <a:t>28/02/2022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139606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6E75AC4-9B01-4789-BEF4-0FE301E58D7D}" type="datetimeFigureOut">
              <a:rPr lang="es-ES" smtClean="0"/>
              <a:pPr/>
              <a:t>28/02/2022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101355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6E75AC4-9B01-4789-BEF4-0FE301E58D7D}" type="datetimeFigureOut">
              <a:rPr lang="es-ES" smtClean="0"/>
              <a:pPr/>
              <a:t>28/02/2022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54027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6E75AC4-9B01-4789-BEF4-0FE301E58D7D}" type="datetimeFigureOut">
              <a:rPr lang="es-ES" smtClean="0"/>
              <a:pPr/>
              <a:t>28/02/2022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416065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6E75AC4-9B01-4789-BEF4-0FE301E58D7D}" type="datetimeFigureOut">
              <a:rPr lang="es-ES" smtClean="0"/>
              <a:pPr/>
              <a:t>28/02/2022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42322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6E75AC4-9B01-4789-BEF4-0FE301E58D7D}" type="datetimeFigureOut">
              <a:rPr lang="es-ES" smtClean="0"/>
              <a:pPr/>
              <a:t>28/02/2022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369022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62000">
              <a:schemeClr val="bg1"/>
            </a:gs>
            <a:gs pos="75000">
              <a:schemeClr val="accent6">
                <a:lumMod val="40000"/>
                <a:lumOff val="60000"/>
              </a:schemeClr>
            </a:gs>
            <a:gs pos="87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6E75AC4-9B01-4789-BEF4-0FE301E58D7D}" type="datetimeFigureOut">
              <a:rPr lang="es-ES" smtClean="0"/>
              <a:pPr/>
              <a:t>28/02/2022</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9A3B2F2-AD70-49DC-995C-C79D5316049F}" type="slidenum">
              <a:rPr lang="es-ES" smtClean="0"/>
              <a:pPr/>
              <a:t>‹Nº›</a:t>
            </a:fld>
            <a:endParaRPr lang="es-ES"/>
          </a:p>
        </p:txBody>
      </p:sp>
    </p:spTree>
    <p:extLst>
      <p:ext uri="{BB962C8B-B14F-4D97-AF65-F5344CB8AC3E}">
        <p14:creationId xmlns:p14="http://schemas.microsoft.com/office/powerpoint/2010/main" val="22579621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3.png"/><Relationship Id="rId7" Type="http://schemas.openxmlformats.org/officeDocument/2006/relationships/package" Target="../embeddings/Microsoft_Excel_Worksheet4.xlsx"/><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Excel_Worksheet3.xlsx"/><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515561" y="8844092"/>
            <a:ext cx="4807726" cy="246221"/>
          </a:xfrm>
          <a:prstGeom prst="rect">
            <a:avLst/>
          </a:prstGeom>
          <a:noFill/>
        </p:spPr>
        <p:txBody>
          <a:bodyPr wrap="none" rtlCol="0">
            <a:spAutoFit/>
          </a:bodyPr>
          <a:lstStyle/>
          <a:p>
            <a:r>
              <a:rPr lang="es-ES" sz="1000" dirty="0">
                <a:solidFill>
                  <a:schemeClr val="bg1"/>
                </a:solidFill>
              </a:rPr>
              <a:t>Inscrita en el Registro de Asociaciones de la Comunidad de Madrid con el número: </a:t>
            </a:r>
            <a:r>
              <a:rPr lang="es-ES" sz="1000" b="1" dirty="0">
                <a:solidFill>
                  <a:schemeClr val="bg1"/>
                </a:solidFill>
              </a:rPr>
              <a:t>18857</a:t>
            </a:r>
          </a:p>
        </p:txBody>
      </p:sp>
      <p:sp>
        <p:nvSpPr>
          <p:cNvPr id="11" name="10 Rectángulo"/>
          <p:cNvSpPr/>
          <p:nvPr/>
        </p:nvSpPr>
        <p:spPr>
          <a:xfrm>
            <a:off x="49348" y="623250"/>
            <a:ext cx="6777433" cy="276999"/>
          </a:xfrm>
          <a:prstGeom prst="rect">
            <a:avLst/>
          </a:prstGeom>
        </p:spPr>
        <p:txBody>
          <a:bodyPr wrap="square">
            <a:spAutoFit/>
          </a:bodyPr>
          <a:lstStyle/>
          <a:p>
            <a:r>
              <a:rPr lang="es-ES" sz="1200" dirty="0">
                <a:solidFill>
                  <a:srgbClr val="002060"/>
                </a:solidFill>
                <a:latin typeface="Britannic Bold" panose="020B0903060703020204" pitchFamily="34" charset="0"/>
              </a:rPr>
              <a:t>BOLETIN INFORMATIVO DE LA ASOCIACIÓN SAN RICARDO PAMPURI: </a:t>
            </a:r>
            <a:r>
              <a:rPr lang="es-ES" sz="1200" dirty="0" err="1">
                <a:solidFill>
                  <a:srgbClr val="002060"/>
                </a:solidFill>
                <a:latin typeface="Britannic Bold" panose="020B0903060703020204" pitchFamily="34" charset="0"/>
              </a:rPr>
              <a:t>Nr</a:t>
            </a:r>
            <a:r>
              <a:rPr lang="es-ES" sz="1200" dirty="0">
                <a:solidFill>
                  <a:srgbClr val="002060"/>
                </a:solidFill>
                <a:latin typeface="Britannic Bold" panose="020B0903060703020204" pitchFamily="34" charset="0"/>
              </a:rPr>
              <a:t>: 45 – Marzo de 2022</a:t>
            </a:r>
            <a:endParaRPr lang="es-ES" sz="1200" dirty="0"/>
          </a:p>
        </p:txBody>
      </p:sp>
      <p:sp>
        <p:nvSpPr>
          <p:cNvPr id="15" name="Rectangle 4"/>
          <p:cNvSpPr>
            <a:spLocks noChangeArrowheads="1"/>
          </p:cNvSpPr>
          <p:nvPr/>
        </p:nvSpPr>
        <p:spPr bwMode="auto">
          <a:xfrm>
            <a:off x="0" y="7200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7" name="Rectangle 6"/>
          <p:cNvSpPr>
            <a:spLocks noChangeArrowheads="1"/>
          </p:cNvSpPr>
          <p:nvPr/>
        </p:nvSpPr>
        <p:spPr bwMode="auto">
          <a:xfrm>
            <a:off x="0" y="7200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Rectangle 10"/>
          <p:cNvSpPr>
            <a:spLocks noChangeArrowheads="1"/>
          </p:cNvSpPr>
          <p:nvPr/>
        </p:nvSpPr>
        <p:spPr bwMode="auto">
          <a:xfrm>
            <a:off x="0" y="7200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5" name="24 CuadroTexto"/>
          <p:cNvSpPr txBox="1"/>
          <p:nvPr/>
        </p:nvSpPr>
        <p:spPr>
          <a:xfrm>
            <a:off x="6430984" y="8298489"/>
            <a:ext cx="301686" cy="369332"/>
          </a:xfrm>
          <a:prstGeom prst="rect">
            <a:avLst/>
          </a:prstGeom>
          <a:noFill/>
        </p:spPr>
        <p:txBody>
          <a:bodyPr wrap="none" rtlCol="0">
            <a:spAutoFit/>
          </a:bodyPr>
          <a:lstStyle/>
          <a:p>
            <a:r>
              <a:rPr lang="es-ES" b="1" dirty="0">
                <a:solidFill>
                  <a:srgbClr val="FFFF00"/>
                </a:solidFill>
              </a:rPr>
              <a:t>1</a:t>
            </a:r>
          </a:p>
        </p:txBody>
      </p:sp>
      <p:pic>
        <p:nvPicPr>
          <p:cNvPr id="27" name="7 Marcador de contenido">
            <a:extLst>
              <a:ext uri="{FF2B5EF4-FFF2-40B4-BE49-F238E27FC236}">
                <a16:creationId xmlns:a16="http://schemas.microsoft.com/office/drawing/2014/main" id="{2113D757-A313-4D26-87CA-0074F9E86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16" y="8280159"/>
            <a:ext cx="616705" cy="728070"/>
          </a:xfrm>
          <a:prstGeom prst="rect">
            <a:avLst/>
          </a:prstGeom>
        </p:spPr>
      </p:pic>
      <p:sp>
        <p:nvSpPr>
          <p:cNvPr id="33" name="1 Título">
            <a:extLst>
              <a:ext uri="{FF2B5EF4-FFF2-40B4-BE49-F238E27FC236}">
                <a16:creationId xmlns:a16="http://schemas.microsoft.com/office/drawing/2014/main" id="{B63D2FBF-9A74-420B-A5AB-F5E627C44AFA}"/>
              </a:ext>
            </a:extLst>
          </p:cNvPr>
          <p:cNvSpPr txBox="1">
            <a:spLocks/>
          </p:cNvSpPr>
          <p:nvPr/>
        </p:nvSpPr>
        <p:spPr>
          <a:xfrm>
            <a:off x="764704" y="8498501"/>
            <a:ext cx="594928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200" dirty="0">
                <a:solidFill>
                  <a:schemeClr val="bg1"/>
                </a:solidFill>
                <a:latin typeface="Britannic Bold" panose="020B0903060703020204" pitchFamily="34" charset="0"/>
              </a:rPr>
              <a:t>ASOCIACIÓN SAN RICARDO PAMPURI G82310400</a:t>
            </a:r>
          </a:p>
          <a:p>
            <a:r>
              <a:rPr lang="es-ES" sz="1200" dirty="0">
                <a:solidFill>
                  <a:schemeClr val="bg1"/>
                </a:solidFill>
                <a:latin typeface="Britannic Bold" panose="020B0903060703020204" pitchFamily="34" charset="0"/>
              </a:rPr>
              <a:t>Lima, 60 local FUENLABRADA 28945 www.casadesanantonio.es</a:t>
            </a:r>
          </a:p>
        </p:txBody>
      </p:sp>
      <p:pic>
        <p:nvPicPr>
          <p:cNvPr id="39" name="Imagen 38">
            <a:extLst>
              <a:ext uri="{FF2B5EF4-FFF2-40B4-BE49-F238E27FC236}">
                <a16:creationId xmlns:a16="http://schemas.microsoft.com/office/drawing/2014/main" id="{F154345A-B785-49CB-B35C-9C997302A9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62" y="8305799"/>
            <a:ext cx="577477" cy="804619"/>
          </a:xfrm>
          <a:prstGeom prst="rect">
            <a:avLst/>
          </a:prstGeom>
        </p:spPr>
      </p:pic>
      <p:sp>
        <p:nvSpPr>
          <p:cNvPr id="4" name="Rectángulo 3">
            <a:extLst>
              <a:ext uri="{FF2B5EF4-FFF2-40B4-BE49-F238E27FC236}">
                <a16:creationId xmlns:a16="http://schemas.microsoft.com/office/drawing/2014/main" id="{7AB95DE9-6D2D-4971-AB13-9D1AA2273E69}"/>
              </a:ext>
            </a:extLst>
          </p:cNvPr>
          <p:cNvSpPr/>
          <p:nvPr/>
        </p:nvSpPr>
        <p:spPr>
          <a:xfrm>
            <a:off x="211769" y="-167309"/>
            <a:ext cx="6211957" cy="1015663"/>
          </a:xfrm>
          <a:prstGeom prst="rect">
            <a:avLst/>
          </a:prstGeom>
        </p:spPr>
        <p:txBody>
          <a:bodyPr wrap="none">
            <a:spAutoFit/>
          </a:bodyPr>
          <a:lstStyle/>
          <a:p>
            <a:r>
              <a:rPr lang="es-ES" sz="6000" dirty="0">
                <a:solidFill>
                  <a:srgbClr val="002060"/>
                </a:solidFill>
                <a:latin typeface="Britannic Bold" panose="020B0903060703020204" pitchFamily="34" charset="0"/>
              </a:rPr>
              <a:t>San Antonio News</a:t>
            </a:r>
            <a:endParaRPr lang="es-ES" sz="6000" dirty="0"/>
          </a:p>
        </p:txBody>
      </p:sp>
      <p:sp>
        <p:nvSpPr>
          <p:cNvPr id="16" name="CuadroTexto 15">
            <a:extLst>
              <a:ext uri="{FF2B5EF4-FFF2-40B4-BE49-F238E27FC236}">
                <a16:creationId xmlns:a16="http://schemas.microsoft.com/office/drawing/2014/main" id="{0AD99D9D-B3B6-4914-900D-139EF26A4C5B}"/>
              </a:ext>
            </a:extLst>
          </p:cNvPr>
          <p:cNvSpPr txBox="1"/>
          <p:nvPr/>
        </p:nvSpPr>
        <p:spPr>
          <a:xfrm>
            <a:off x="149667" y="1284529"/>
            <a:ext cx="3207325" cy="7201972"/>
          </a:xfrm>
          <a:prstGeom prst="rect">
            <a:avLst/>
          </a:prstGeom>
          <a:noFill/>
        </p:spPr>
        <p:txBody>
          <a:bodyPr wrap="square">
            <a:spAutoFit/>
          </a:bodyPr>
          <a:lstStyle/>
          <a:p>
            <a:pPr algn="just"/>
            <a:r>
              <a:rPr lang="es-ES" sz="1400" b="1" i="1" dirty="0"/>
              <a:t>“Uno de los problemas sociales y económicos más importantes de España es el alto nivel de desigualdad en la distribución de ingresos. Es una situación que persiste en el tiempo y que nos hace más vulnerables a posibles shocks económicos adversos… 		  Las  características estructurales de nuestra economía hacen que cuando la economía decrece la desigualdad aumenta mucho, normalmente por la vía de un rápido incremento del número de hogares con rentas bajas y la caída del peso relativo del número de hogares con rentas medias. Los efectos que cabe esperar de la pandemia son, fundamentalmente, un aumento de la desigualdad y de la pobreza severa, especialmente en los hogares con menores, con el riesgo de que, como sucedió en recesiones anteriores, sus consecuencias se hagan endémicas”  </a:t>
            </a:r>
          </a:p>
          <a:p>
            <a:pPr algn="just"/>
            <a:r>
              <a:rPr lang="es-ES" sz="1400" dirty="0"/>
              <a:t>Así dicen las conclusiones del informe: “Radiografía de medio siglo de desigualdad en España”, publicado por la  Fundación La Caixa.</a:t>
            </a:r>
          </a:p>
          <a:p>
            <a:pPr algn="just"/>
            <a:r>
              <a:rPr lang="es-ES" sz="1400" b="1" dirty="0">
                <a:solidFill>
                  <a:schemeClr val="bg1"/>
                </a:solidFill>
                <a:effectLst/>
                <a:ea typeface="Arial" panose="020B0604020202020204" pitchFamily="34" charset="0"/>
              </a:rPr>
              <a:t>Unas conclusiones que venimos percibiendo con </a:t>
            </a:r>
            <a:r>
              <a:rPr lang="es-ES" sz="1400" b="1" dirty="0">
                <a:solidFill>
                  <a:schemeClr val="bg1"/>
                </a:solidFill>
                <a:ea typeface="Arial" panose="020B0604020202020204" pitchFamily="34" charset="0"/>
              </a:rPr>
              <a:t>claridad a través de los usuarios que se van incorporando a nuestros programas de trabajo. Muchos de ellos son personas que nunca habían sufrido estos problemas, porque siempre</a:t>
            </a:r>
            <a:endParaRPr lang="es-ES" sz="1400" b="1" dirty="0">
              <a:solidFill>
                <a:schemeClr val="bg1"/>
              </a:solidFill>
              <a:effectLst/>
              <a:ea typeface="Arial" panose="020B0604020202020204" pitchFamily="34" charset="0"/>
            </a:endParaRPr>
          </a:p>
        </p:txBody>
      </p:sp>
      <p:sp>
        <p:nvSpPr>
          <p:cNvPr id="18" name="CuadroTexto 17">
            <a:extLst>
              <a:ext uri="{FF2B5EF4-FFF2-40B4-BE49-F238E27FC236}">
                <a16:creationId xmlns:a16="http://schemas.microsoft.com/office/drawing/2014/main" id="{8D30F4A7-2942-4AAD-9FE6-8D0E0B1079C9}"/>
              </a:ext>
            </a:extLst>
          </p:cNvPr>
          <p:cNvSpPr txBox="1"/>
          <p:nvPr/>
        </p:nvSpPr>
        <p:spPr>
          <a:xfrm>
            <a:off x="3373433" y="1284529"/>
            <a:ext cx="3307512" cy="7417415"/>
          </a:xfrm>
          <a:prstGeom prst="rect">
            <a:avLst/>
          </a:prstGeom>
          <a:noFill/>
        </p:spPr>
        <p:txBody>
          <a:bodyPr wrap="square">
            <a:spAutoFit/>
          </a:bodyPr>
          <a:lstStyle/>
          <a:p>
            <a:pPr algn="just"/>
            <a:r>
              <a:rPr lang="es-ES" sz="1400" dirty="0">
                <a:effectLst/>
                <a:ea typeface="Arial" panose="020B0604020202020204" pitchFamily="34" charset="0"/>
              </a:rPr>
              <a:t>Habían disfrutado de un empleo, con sus luces y sus sombres, es verdad, pero con una cierta continuidad que les había permitido incluso generar un pequeño colchón con el que afrontar algunos de los vaivenes de la vida. Pero llegó la última gran crisis y después la pandemia y acabo con todo. Personas que, hasta entonces, habían integrado el colectivo denominado como “Clase media-baja”, cayeron hasta quedar prácticamente en la indigencia.</a:t>
            </a:r>
          </a:p>
          <a:p>
            <a:pPr algn="just"/>
            <a:r>
              <a:rPr lang="es-ES" sz="1400" b="1" i="1" dirty="0"/>
              <a:t>“Desde la crisis de 2008, la peor evolución la han registrado las rentas más bajas, y la mejor, las más altas. España es el país de la UE donde más aumentaron las diferencias entre las rentas más altas y las más bajas en esa crisis”  </a:t>
            </a:r>
            <a:r>
              <a:rPr lang="es-ES" sz="1400" dirty="0"/>
              <a:t>apunta el informe al que nos venimos refiriendo, para establecer también que </a:t>
            </a:r>
            <a:r>
              <a:rPr lang="es-ES" sz="1400" b="1" i="1" dirty="0"/>
              <a:t>“Desde 2010, la pobreza en España se ha vuelto más crónica, especialmente en los hogares más jóvenes con menores dependientes. En los últimos quince años, se ha duplicado el porcentaje de niños en hogares sin empleo”</a:t>
            </a:r>
            <a:r>
              <a:rPr lang="es-ES" sz="1400" dirty="0">
                <a:effectLst/>
                <a:ea typeface="Arial" panose="020B0604020202020204" pitchFamily="34" charset="0"/>
              </a:rPr>
              <a:t> </a:t>
            </a:r>
          </a:p>
          <a:p>
            <a:pPr algn="just"/>
            <a:r>
              <a:rPr lang="es-ES" sz="1400" dirty="0">
                <a:ea typeface="Arial" panose="020B0604020202020204" pitchFamily="34" charset="0"/>
              </a:rPr>
              <a:t>Y</a:t>
            </a:r>
            <a:r>
              <a:rPr lang="es-ES" sz="1400" dirty="0">
                <a:effectLst/>
                <a:ea typeface="Arial" panose="020B0604020202020204" pitchFamily="34" charset="0"/>
              </a:rPr>
              <a:t> en 2020 llega la pandemia para rematar </a:t>
            </a:r>
            <a:r>
              <a:rPr lang="es-ES" sz="1400" b="1" dirty="0">
                <a:solidFill>
                  <a:schemeClr val="bg1"/>
                </a:solidFill>
                <a:effectLst/>
                <a:ea typeface="Arial" panose="020B0604020202020204" pitchFamily="34" charset="0"/>
              </a:rPr>
              <a:t>la situación y acabar </a:t>
            </a:r>
            <a:r>
              <a:rPr lang="es-ES" sz="1400" b="1" dirty="0" err="1">
                <a:solidFill>
                  <a:schemeClr val="bg1"/>
                </a:solidFill>
                <a:effectLst/>
                <a:ea typeface="Arial" panose="020B0604020202020204" pitchFamily="34" charset="0"/>
              </a:rPr>
              <a:t>conuna</a:t>
            </a:r>
            <a:r>
              <a:rPr lang="es-ES" sz="1400" b="1" dirty="0">
                <a:solidFill>
                  <a:schemeClr val="bg1"/>
                </a:solidFill>
                <a:effectLst/>
                <a:ea typeface="Arial" panose="020B0604020202020204" pitchFamily="34" charset="0"/>
              </a:rPr>
              <a:t> cantidad considerable de estas familias: </a:t>
            </a:r>
          </a:p>
          <a:p>
            <a:pPr algn="just"/>
            <a:r>
              <a:rPr lang="es-ES" sz="1400" b="1" i="1" dirty="0">
                <a:solidFill>
                  <a:schemeClr val="bg1"/>
                </a:solidFill>
                <a:effectLst/>
                <a:ea typeface="Arial" panose="020B0604020202020204" pitchFamily="34" charset="0"/>
              </a:rPr>
              <a:t>“</a:t>
            </a:r>
            <a:r>
              <a:rPr lang="es-ES" sz="1400" b="1" i="1" dirty="0">
                <a:solidFill>
                  <a:schemeClr val="bg1"/>
                </a:solidFill>
              </a:rPr>
              <a:t>Las primeras evidencias sobre los efectos económicos de la pandemia apuntan a un aumento de la desigualdad y la pobreza mayor al del resto de los países de la UE-27.”</a:t>
            </a:r>
            <a:endParaRPr lang="es-ES" sz="1400" b="1" i="1" dirty="0">
              <a:solidFill>
                <a:schemeClr val="bg1"/>
              </a:solidFill>
              <a:effectLst/>
              <a:ea typeface="Arial" panose="020B0604020202020204" pitchFamily="34" charset="0"/>
            </a:endParaRPr>
          </a:p>
        </p:txBody>
      </p:sp>
      <p:sp>
        <p:nvSpPr>
          <p:cNvPr id="5" name="Rectángulo 4">
            <a:extLst>
              <a:ext uri="{FF2B5EF4-FFF2-40B4-BE49-F238E27FC236}">
                <a16:creationId xmlns:a16="http://schemas.microsoft.com/office/drawing/2014/main" id="{F17D08E4-C868-4169-BF0C-CD7FEDDE8562}"/>
              </a:ext>
            </a:extLst>
          </p:cNvPr>
          <p:cNvSpPr/>
          <p:nvPr/>
        </p:nvSpPr>
        <p:spPr>
          <a:xfrm>
            <a:off x="821281" y="727352"/>
            <a:ext cx="5275419" cy="67710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800" b="1" dirty="0">
                <a:ln/>
                <a:solidFill>
                  <a:schemeClr val="accent3"/>
                </a:solidFill>
              </a:rPr>
              <a:t>LA DESIGUALDAD SOCIAL</a:t>
            </a:r>
            <a:endParaRPr lang="es-ES" sz="3800" b="1" cap="none" spc="0" dirty="0">
              <a:ln/>
              <a:solidFill>
                <a:schemeClr val="accent3"/>
              </a:solidFill>
              <a:effectLst/>
            </a:endParaRPr>
          </a:p>
        </p:txBody>
      </p:sp>
    </p:spTree>
    <p:extLst>
      <p:ext uri="{BB962C8B-B14F-4D97-AF65-F5344CB8AC3E}">
        <p14:creationId xmlns:p14="http://schemas.microsoft.com/office/powerpoint/2010/main" val="62060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ChangeArrowheads="1"/>
          </p:cNvSpPr>
          <p:nvPr/>
        </p:nvSpPr>
        <p:spPr bwMode="auto">
          <a:xfrm>
            <a:off x="0" y="7200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7" name="Rectangle 6"/>
          <p:cNvSpPr>
            <a:spLocks noChangeArrowheads="1"/>
          </p:cNvSpPr>
          <p:nvPr/>
        </p:nvSpPr>
        <p:spPr bwMode="auto">
          <a:xfrm>
            <a:off x="0" y="7200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Rectangle 10"/>
          <p:cNvSpPr>
            <a:spLocks noChangeArrowheads="1"/>
          </p:cNvSpPr>
          <p:nvPr/>
        </p:nvSpPr>
        <p:spPr bwMode="auto">
          <a:xfrm>
            <a:off x="0" y="7200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0" name="10 Rectángulo">
            <a:extLst>
              <a:ext uri="{FF2B5EF4-FFF2-40B4-BE49-F238E27FC236}">
                <a16:creationId xmlns:a16="http://schemas.microsoft.com/office/drawing/2014/main" id="{30F6C8C7-B5EC-4910-BCB7-A586D8BD64E4}"/>
              </a:ext>
            </a:extLst>
          </p:cNvPr>
          <p:cNvSpPr/>
          <p:nvPr/>
        </p:nvSpPr>
        <p:spPr>
          <a:xfrm>
            <a:off x="3927396" y="22204"/>
            <a:ext cx="2664511" cy="369332"/>
          </a:xfrm>
          <a:prstGeom prst="rect">
            <a:avLst/>
          </a:prstGeom>
        </p:spPr>
        <p:txBody>
          <a:bodyPr wrap="none">
            <a:spAutoFit/>
          </a:bodyPr>
          <a:lstStyle/>
          <a:p>
            <a:pPr algn="ctr"/>
            <a:r>
              <a:rPr lang="es-ES" dirty="0" err="1">
                <a:solidFill>
                  <a:srgbClr val="002060"/>
                </a:solidFill>
                <a:latin typeface="Britannic Bold" panose="020B0903060703020204" pitchFamily="34" charset="0"/>
              </a:rPr>
              <a:t>Nr</a:t>
            </a:r>
            <a:r>
              <a:rPr lang="es-ES" dirty="0">
                <a:solidFill>
                  <a:srgbClr val="002060"/>
                </a:solidFill>
                <a:latin typeface="Britannic Bold" panose="020B0903060703020204" pitchFamily="34" charset="0"/>
              </a:rPr>
              <a:t>: 45 – Marzo de 2022</a:t>
            </a:r>
            <a:endParaRPr lang="es-ES" dirty="0"/>
          </a:p>
        </p:txBody>
      </p:sp>
      <p:sp>
        <p:nvSpPr>
          <p:cNvPr id="22" name="Rectangle 4">
            <a:extLst>
              <a:ext uri="{FF2B5EF4-FFF2-40B4-BE49-F238E27FC236}">
                <a16:creationId xmlns:a16="http://schemas.microsoft.com/office/drawing/2014/main" id="{406204EA-3F99-4859-A4A0-374081B55A44}"/>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4" name="Rectangle 6">
            <a:extLst>
              <a:ext uri="{FF2B5EF4-FFF2-40B4-BE49-F238E27FC236}">
                <a16:creationId xmlns:a16="http://schemas.microsoft.com/office/drawing/2014/main" id="{3933EA40-8D88-4AC1-8E9A-0CECB59D48E0}"/>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6" name="Rectangle 10">
            <a:extLst>
              <a:ext uri="{FF2B5EF4-FFF2-40B4-BE49-F238E27FC236}">
                <a16:creationId xmlns:a16="http://schemas.microsoft.com/office/drawing/2014/main" id="{5F4F640F-3121-4B4A-8ACD-9F3B8A530644}"/>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8" name="Rectangle 8">
            <a:extLst>
              <a:ext uri="{FF2B5EF4-FFF2-40B4-BE49-F238E27FC236}">
                <a16:creationId xmlns:a16="http://schemas.microsoft.com/office/drawing/2014/main" id="{BD23D979-1559-4C21-9588-8191F8EA04B3}"/>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0" name="Rectangle 19">
            <a:extLst>
              <a:ext uri="{FF2B5EF4-FFF2-40B4-BE49-F238E27FC236}">
                <a16:creationId xmlns:a16="http://schemas.microsoft.com/office/drawing/2014/main" id="{52B8CBC9-973A-43C3-9477-20DC16CCED1F}"/>
              </a:ext>
            </a:extLst>
          </p:cNvPr>
          <p:cNvSpPr>
            <a:spLocks noChangeArrowheads="1"/>
          </p:cNvSpPr>
          <p:nvPr/>
        </p:nvSpPr>
        <p:spPr bwMode="auto">
          <a:xfrm>
            <a:off x="-56750" y="3048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2" name="26 Rectángulo">
            <a:extLst>
              <a:ext uri="{FF2B5EF4-FFF2-40B4-BE49-F238E27FC236}">
                <a16:creationId xmlns:a16="http://schemas.microsoft.com/office/drawing/2014/main" id="{F572B238-E26E-41BD-A538-3A3B13496242}"/>
              </a:ext>
            </a:extLst>
          </p:cNvPr>
          <p:cNvSpPr/>
          <p:nvPr/>
        </p:nvSpPr>
        <p:spPr>
          <a:xfrm>
            <a:off x="116632" y="98212"/>
            <a:ext cx="1989647" cy="369332"/>
          </a:xfrm>
          <a:prstGeom prst="rect">
            <a:avLst/>
          </a:prstGeom>
        </p:spPr>
        <p:txBody>
          <a:bodyPr wrap="none">
            <a:spAutoFit/>
          </a:bodyPr>
          <a:lstStyle/>
          <a:p>
            <a:r>
              <a:rPr lang="es-ES" dirty="0">
                <a:solidFill>
                  <a:srgbClr val="002060"/>
                </a:solidFill>
                <a:latin typeface="Britannic Bold" panose="020B0903060703020204" pitchFamily="34" charset="0"/>
              </a:rPr>
              <a:t>San Antonio News</a:t>
            </a:r>
            <a:endParaRPr lang="es-ES" dirty="0"/>
          </a:p>
        </p:txBody>
      </p:sp>
      <p:pic>
        <p:nvPicPr>
          <p:cNvPr id="35" name="7 Marcador de contenido">
            <a:extLst>
              <a:ext uri="{FF2B5EF4-FFF2-40B4-BE49-F238E27FC236}">
                <a16:creationId xmlns:a16="http://schemas.microsoft.com/office/drawing/2014/main" id="{8F80DFC2-F96F-4FD1-82C9-91EC1D596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16" y="8280159"/>
            <a:ext cx="616705" cy="728070"/>
          </a:xfrm>
          <a:prstGeom prst="rect">
            <a:avLst/>
          </a:prstGeom>
        </p:spPr>
      </p:pic>
      <p:pic>
        <p:nvPicPr>
          <p:cNvPr id="42" name="Imagen 41">
            <a:extLst>
              <a:ext uri="{FF2B5EF4-FFF2-40B4-BE49-F238E27FC236}">
                <a16:creationId xmlns:a16="http://schemas.microsoft.com/office/drawing/2014/main" id="{FD662432-CC03-44C8-83BA-8628A49D1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62" y="8305799"/>
            <a:ext cx="577477" cy="804619"/>
          </a:xfrm>
          <a:prstGeom prst="rect">
            <a:avLst/>
          </a:prstGeom>
        </p:spPr>
      </p:pic>
      <p:sp>
        <p:nvSpPr>
          <p:cNvPr id="14" name="Rectángulo 13">
            <a:extLst>
              <a:ext uri="{FF2B5EF4-FFF2-40B4-BE49-F238E27FC236}">
                <a16:creationId xmlns:a16="http://schemas.microsoft.com/office/drawing/2014/main" id="{5AE7F6FD-ACBD-4C79-81B0-626285F35503}"/>
              </a:ext>
            </a:extLst>
          </p:cNvPr>
          <p:cNvSpPr/>
          <p:nvPr/>
        </p:nvSpPr>
        <p:spPr>
          <a:xfrm>
            <a:off x="3473622" y="8464793"/>
            <a:ext cx="1275605" cy="5670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1 Título">
            <a:extLst>
              <a:ext uri="{FF2B5EF4-FFF2-40B4-BE49-F238E27FC236}">
                <a16:creationId xmlns:a16="http://schemas.microsoft.com/office/drawing/2014/main" id="{E0E1FA3A-E404-4479-B1ED-45F42572AC9E}"/>
              </a:ext>
            </a:extLst>
          </p:cNvPr>
          <p:cNvSpPr txBox="1">
            <a:spLocks/>
          </p:cNvSpPr>
          <p:nvPr/>
        </p:nvSpPr>
        <p:spPr>
          <a:xfrm>
            <a:off x="924859" y="8499362"/>
            <a:ext cx="594928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200" dirty="0">
                <a:solidFill>
                  <a:schemeClr val="bg1"/>
                </a:solidFill>
                <a:latin typeface="Britannic Bold" panose="020B0903060703020204" pitchFamily="34" charset="0"/>
              </a:rPr>
              <a:t>ASOCIACIÓN SAN RICARDO PAMPURI G82310400</a:t>
            </a:r>
          </a:p>
          <a:p>
            <a:r>
              <a:rPr lang="es-ES" sz="1200" dirty="0">
                <a:solidFill>
                  <a:schemeClr val="bg1"/>
                </a:solidFill>
                <a:latin typeface="Britannic Bold" panose="020B0903060703020204" pitchFamily="34" charset="0"/>
              </a:rPr>
              <a:t>Lima, 60 local FUENLABRADA 28945 www.casadesanantonio.es</a:t>
            </a:r>
          </a:p>
        </p:txBody>
      </p:sp>
      <p:sp>
        <p:nvSpPr>
          <p:cNvPr id="45" name="9 CuadroTexto">
            <a:extLst>
              <a:ext uri="{FF2B5EF4-FFF2-40B4-BE49-F238E27FC236}">
                <a16:creationId xmlns:a16="http://schemas.microsoft.com/office/drawing/2014/main" id="{49932CEF-2F73-445C-AEB6-7F35E8D9F401}"/>
              </a:ext>
            </a:extLst>
          </p:cNvPr>
          <p:cNvSpPr txBox="1"/>
          <p:nvPr/>
        </p:nvSpPr>
        <p:spPr>
          <a:xfrm>
            <a:off x="1472430" y="8846463"/>
            <a:ext cx="4807726" cy="246221"/>
          </a:xfrm>
          <a:prstGeom prst="rect">
            <a:avLst/>
          </a:prstGeom>
          <a:noFill/>
        </p:spPr>
        <p:txBody>
          <a:bodyPr wrap="none" rtlCol="0">
            <a:spAutoFit/>
          </a:bodyPr>
          <a:lstStyle/>
          <a:p>
            <a:r>
              <a:rPr lang="es-ES" sz="1000" dirty="0">
                <a:solidFill>
                  <a:schemeClr val="bg1"/>
                </a:solidFill>
              </a:rPr>
              <a:t>Inscrita en el Registro de Asociaciones de la Comunidad de Madrid con el número: </a:t>
            </a:r>
            <a:r>
              <a:rPr lang="es-ES" sz="1000" b="1" dirty="0">
                <a:solidFill>
                  <a:schemeClr val="bg1"/>
                </a:solidFill>
              </a:rPr>
              <a:t>18857</a:t>
            </a:r>
          </a:p>
        </p:txBody>
      </p:sp>
      <p:sp>
        <p:nvSpPr>
          <p:cNvPr id="46" name="24 CuadroTexto">
            <a:extLst>
              <a:ext uri="{FF2B5EF4-FFF2-40B4-BE49-F238E27FC236}">
                <a16:creationId xmlns:a16="http://schemas.microsoft.com/office/drawing/2014/main" id="{D2C1D03E-6AEC-478A-85E7-72F2DC9BDA5A}"/>
              </a:ext>
            </a:extLst>
          </p:cNvPr>
          <p:cNvSpPr txBox="1"/>
          <p:nvPr/>
        </p:nvSpPr>
        <p:spPr>
          <a:xfrm>
            <a:off x="6430984" y="8379132"/>
            <a:ext cx="301686" cy="369332"/>
          </a:xfrm>
          <a:prstGeom prst="rect">
            <a:avLst/>
          </a:prstGeom>
          <a:noFill/>
        </p:spPr>
        <p:txBody>
          <a:bodyPr wrap="none" rtlCol="0">
            <a:spAutoFit/>
          </a:bodyPr>
          <a:lstStyle/>
          <a:p>
            <a:r>
              <a:rPr lang="es-ES" b="1" dirty="0">
                <a:solidFill>
                  <a:srgbClr val="FFFF00"/>
                </a:solidFill>
              </a:rPr>
              <a:t>2</a:t>
            </a:r>
          </a:p>
        </p:txBody>
      </p:sp>
      <p:sp>
        <p:nvSpPr>
          <p:cNvPr id="7" name="Rectángulo 6">
            <a:extLst>
              <a:ext uri="{FF2B5EF4-FFF2-40B4-BE49-F238E27FC236}">
                <a16:creationId xmlns:a16="http://schemas.microsoft.com/office/drawing/2014/main" id="{785D42F2-FF57-4020-B79C-9865FD39CF65}"/>
              </a:ext>
            </a:extLst>
          </p:cNvPr>
          <p:cNvSpPr/>
          <p:nvPr/>
        </p:nvSpPr>
        <p:spPr>
          <a:xfrm>
            <a:off x="2348880" y="1440464"/>
            <a:ext cx="975580" cy="1790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2CCF49FB-F910-4F62-B54B-9204FB31AD6B}"/>
              </a:ext>
            </a:extLst>
          </p:cNvPr>
          <p:cNvSpPr txBox="1"/>
          <p:nvPr/>
        </p:nvSpPr>
        <p:spPr>
          <a:xfrm>
            <a:off x="166110" y="498727"/>
            <a:ext cx="3307512" cy="2246769"/>
          </a:xfrm>
          <a:prstGeom prst="rect">
            <a:avLst/>
          </a:prstGeom>
          <a:noFill/>
        </p:spPr>
        <p:txBody>
          <a:bodyPr wrap="square">
            <a:spAutoFit/>
          </a:bodyPr>
          <a:lstStyle/>
          <a:p>
            <a:pPr algn="just"/>
            <a:r>
              <a:rPr lang="es-ES" sz="1400" dirty="0">
                <a:effectLst/>
                <a:ea typeface="Arial" panose="020B0604020202020204" pitchFamily="34" charset="0"/>
              </a:rPr>
              <a:t>El gran indicador de la veracidad de estas estimaciones es el incremento del número de familias que nos son derivados por los Servicios Sociales Municipales, para su incorporación a nuestro programa de Sostenimiento Alimentario, porque la desigualdad tiene una primera derivada que es </a:t>
            </a:r>
            <a:r>
              <a:rPr lang="es-ES" sz="1400" dirty="0">
                <a:ea typeface="Arial" panose="020B0604020202020204" pitchFamily="34" charset="0"/>
              </a:rPr>
              <a:t>el</a:t>
            </a:r>
            <a:r>
              <a:rPr lang="es-ES" sz="1400" dirty="0">
                <a:effectLst/>
                <a:ea typeface="Arial" panose="020B0604020202020204" pitchFamily="34" charset="0"/>
              </a:rPr>
              <a:t> déficit alimentario, la dificultad para “llegar a fin de mes” como se suele afirmar.</a:t>
            </a:r>
            <a:endParaRPr lang="es-ES" sz="1400" dirty="0">
              <a:ea typeface="Arial" panose="020B0604020202020204" pitchFamily="34" charset="0"/>
            </a:endParaRPr>
          </a:p>
        </p:txBody>
      </p:sp>
      <p:graphicFrame>
        <p:nvGraphicFramePr>
          <p:cNvPr id="29" name="Gráfico 28">
            <a:extLst>
              <a:ext uri="{FF2B5EF4-FFF2-40B4-BE49-F238E27FC236}">
                <a16:creationId xmlns:a16="http://schemas.microsoft.com/office/drawing/2014/main" id="{A2DECE3F-7442-481A-BAB0-170CEB67BDD5}"/>
              </a:ext>
            </a:extLst>
          </p:cNvPr>
          <p:cNvGraphicFramePr>
            <a:graphicFrameLocks noGrp="1"/>
          </p:cNvGraphicFramePr>
          <p:nvPr>
            <p:extLst>
              <p:ext uri="{D42A27DB-BD31-4B8C-83A1-F6EECF244321}">
                <p14:modId xmlns:p14="http://schemas.microsoft.com/office/powerpoint/2010/main" val="1101057965"/>
              </p:ext>
            </p:extLst>
          </p:nvPr>
        </p:nvGraphicFramePr>
        <p:xfrm>
          <a:off x="-86955" y="2606099"/>
          <a:ext cx="3411415" cy="2537056"/>
        </p:xfrm>
        <a:graphic>
          <a:graphicData uri="http://schemas.openxmlformats.org/drawingml/2006/chart">
            <c:chart xmlns:c="http://schemas.openxmlformats.org/drawingml/2006/chart" xmlns:r="http://schemas.openxmlformats.org/officeDocument/2006/relationships" r:id="rId5"/>
          </a:graphicData>
        </a:graphic>
      </p:graphicFrame>
      <p:sp>
        <p:nvSpPr>
          <p:cNvPr id="31" name="CuadroTexto 30">
            <a:extLst>
              <a:ext uri="{FF2B5EF4-FFF2-40B4-BE49-F238E27FC236}">
                <a16:creationId xmlns:a16="http://schemas.microsoft.com/office/drawing/2014/main" id="{2FABAE8D-5F15-4189-A2EC-56AEDEDB09D6}"/>
              </a:ext>
            </a:extLst>
          </p:cNvPr>
          <p:cNvSpPr txBox="1"/>
          <p:nvPr/>
        </p:nvSpPr>
        <p:spPr>
          <a:xfrm>
            <a:off x="76413" y="5110480"/>
            <a:ext cx="3307512" cy="3108543"/>
          </a:xfrm>
          <a:prstGeom prst="rect">
            <a:avLst/>
          </a:prstGeom>
          <a:noFill/>
        </p:spPr>
        <p:txBody>
          <a:bodyPr wrap="square">
            <a:spAutoFit/>
          </a:bodyPr>
          <a:lstStyle/>
          <a:p>
            <a:pPr algn="just"/>
            <a:r>
              <a:rPr lang="es-ES" sz="1400" dirty="0">
                <a:effectLst/>
                <a:ea typeface="Arial" panose="020B0604020202020204" pitchFamily="34" charset="0"/>
              </a:rPr>
              <a:t>El incremento paulatino de las familias incluidas en el programa, ha supuesto un esfuerzo considerable para nuestro equipo de voluntarios que, no sólo han realizado las tareas de distribución, sino que han tenido también que ir a buscar hasta los distintos donantes, las doscientas cincuenta y seis toneladas de productos que han sido entregados en el programa.</a:t>
            </a:r>
          </a:p>
          <a:p>
            <a:pPr algn="just"/>
            <a:r>
              <a:rPr lang="es-ES" sz="1400" b="1" dirty="0">
                <a:solidFill>
                  <a:schemeClr val="bg1"/>
                </a:solidFill>
                <a:ea typeface="Arial" panose="020B0604020202020204" pitchFamily="34" charset="0"/>
              </a:rPr>
              <a:t>Esta desigualdad a que nos venimos refiriendo, se ceba especialmente en aquellas familias que no cuentan con una red de apoyo familiar, es decir, en los inmigrantes. </a:t>
            </a:r>
          </a:p>
        </p:txBody>
      </p:sp>
      <p:graphicFrame>
        <p:nvGraphicFramePr>
          <p:cNvPr id="33" name="Gráfico 32">
            <a:extLst>
              <a:ext uri="{FF2B5EF4-FFF2-40B4-BE49-F238E27FC236}">
                <a16:creationId xmlns:a16="http://schemas.microsoft.com/office/drawing/2014/main" id="{397E1A81-3438-4CF7-8588-1E4A33CAF052}"/>
              </a:ext>
            </a:extLst>
          </p:cNvPr>
          <p:cNvGraphicFramePr>
            <a:graphicFrameLocks noGrp="1"/>
          </p:cNvGraphicFramePr>
          <p:nvPr>
            <p:extLst>
              <p:ext uri="{D42A27DB-BD31-4B8C-83A1-F6EECF244321}">
                <p14:modId xmlns:p14="http://schemas.microsoft.com/office/powerpoint/2010/main" val="3587257602"/>
              </p:ext>
            </p:extLst>
          </p:nvPr>
        </p:nvGraphicFramePr>
        <p:xfrm>
          <a:off x="3372250" y="437971"/>
          <a:ext cx="3709342" cy="2281846"/>
        </p:xfrm>
        <a:graphic>
          <a:graphicData uri="http://schemas.openxmlformats.org/drawingml/2006/chart">
            <c:chart xmlns:c="http://schemas.openxmlformats.org/drawingml/2006/chart" xmlns:r="http://schemas.openxmlformats.org/officeDocument/2006/relationships" r:id="rId6"/>
          </a:graphicData>
        </a:graphic>
      </p:graphicFrame>
      <p:sp>
        <p:nvSpPr>
          <p:cNvPr id="34" name="CuadroTexto 33">
            <a:extLst>
              <a:ext uri="{FF2B5EF4-FFF2-40B4-BE49-F238E27FC236}">
                <a16:creationId xmlns:a16="http://schemas.microsoft.com/office/drawing/2014/main" id="{47522F5F-694F-454D-B82B-418C534A403B}"/>
              </a:ext>
            </a:extLst>
          </p:cNvPr>
          <p:cNvSpPr txBox="1"/>
          <p:nvPr/>
        </p:nvSpPr>
        <p:spPr>
          <a:xfrm>
            <a:off x="3485606" y="2777714"/>
            <a:ext cx="3247064" cy="3323987"/>
          </a:xfrm>
          <a:prstGeom prst="rect">
            <a:avLst/>
          </a:prstGeom>
          <a:noFill/>
        </p:spPr>
        <p:txBody>
          <a:bodyPr wrap="square">
            <a:spAutoFit/>
          </a:bodyPr>
          <a:lstStyle/>
          <a:p>
            <a:pPr algn="just"/>
            <a:r>
              <a:rPr lang="es-ES" sz="1400" dirty="0">
                <a:ea typeface="Arial" panose="020B0604020202020204" pitchFamily="34" charset="0"/>
              </a:rPr>
              <a:t>Muchas familias españolas no han caído hasta lo más profundo de la desigualdad porque han contado con padres o abuelos que en los momentos difíciles han tirado de ellos.</a:t>
            </a:r>
          </a:p>
          <a:p>
            <a:pPr algn="just"/>
            <a:r>
              <a:rPr lang="es-ES" sz="1400" dirty="0">
                <a:effectLst/>
                <a:ea typeface="Arial" panose="020B0604020202020204" pitchFamily="34" charset="0"/>
              </a:rPr>
              <a:t>Efectivamente, el inmigrante se encuentra solo y carece con frecuencia de una red de apoyo familiar que pueda apoyarle en los momentos más difíciles. </a:t>
            </a:r>
          </a:p>
          <a:p>
            <a:pPr algn="just"/>
            <a:r>
              <a:rPr lang="es-ES" sz="1400" dirty="0">
                <a:ea typeface="Arial" panose="020B0604020202020204" pitchFamily="34" charset="0"/>
              </a:rPr>
              <a:t>Por otra parte, la mujer sigue siendo la que tiene que salir al rescate de su familia, poniendo en marcha todos los recursos a su alcance para poder afrontar la situación de gran necesidad que la realidad existente les provoca.</a:t>
            </a:r>
          </a:p>
        </p:txBody>
      </p:sp>
      <p:graphicFrame>
        <p:nvGraphicFramePr>
          <p:cNvPr id="36" name="Gráfico 35">
            <a:extLst>
              <a:ext uri="{FF2B5EF4-FFF2-40B4-BE49-F238E27FC236}">
                <a16:creationId xmlns:a16="http://schemas.microsoft.com/office/drawing/2014/main" id="{1BDBEC96-4169-418F-9308-5EA8A070E3D7}"/>
              </a:ext>
            </a:extLst>
          </p:cNvPr>
          <p:cNvGraphicFramePr>
            <a:graphicFrameLocks noGrp="1"/>
          </p:cNvGraphicFramePr>
          <p:nvPr>
            <p:extLst>
              <p:ext uri="{D42A27DB-BD31-4B8C-83A1-F6EECF244321}">
                <p14:modId xmlns:p14="http://schemas.microsoft.com/office/powerpoint/2010/main" val="4090357442"/>
              </p:ext>
            </p:extLst>
          </p:nvPr>
        </p:nvGraphicFramePr>
        <p:xfrm>
          <a:off x="3429000" y="5851554"/>
          <a:ext cx="3303670" cy="248186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7733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908720" y="8489329"/>
            <a:ext cx="594928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200" dirty="0">
                <a:solidFill>
                  <a:schemeClr val="bg1"/>
                </a:solidFill>
                <a:latin typeface="Britannic Bold" panose="020B0903060703020204" pitchFamily="34" charset="0"/>
              </a:rPr>
              <a:t>ASOCIACIÓN SAN RICARDO PAMPURI G82310400</a:t>
            </a:r>
          </a:p>
          <a:p>
            <a:r>
              <a:rPr lang="es-ES" sz="1200" dirty="0">
                <a:solidFill>
                  <a:schemeClr val="bg1"/>
                </a:solidFill>
                <a:latin typeface="Britannic Bold" panose="020B0903060703020204" pitchFamily="34" charset="0"/>
              </a:rPr>
              <a:t>Lima, 60 local FUENLABRADA 28945 www.casadesanantonio.es</a:t>
            </a:r>
          </a:p>
        </p:txBody>
      </p:sp>
      <p:sp>
        <p:nvSpPr>
          <p:cNvPr id="10" name="9 CuadroTexto"/>
          <p:cNvSpPr txBox="1"/>
          <p:nvPr/>
        </p:nvSpPr>
        <p:spPr>
          <a:xfrm>
            <a:off x="1542958" y="8825612"/>
            <a:ext cx="4807726" cy="246221"/>
          </a:xfrm>
          <a:prstGeom prst="rect">
            <a:avLst/>
          </a:prstGeom>
          <a:noFill/>
        </p:spPr>
        <p:txBody>
          <a:bodyPr wrap="none" rtlCol="0">
            <a:spAutoFit/>
          </a:bodyPr>
          <a:lstStyle/>
          <a:p>
            <a:r>
              <a:rPr lang="es-ES" sz="1000" dirty="0">
                <a:solidFill>
                  <a:schemeClr val="bg1"/>
                </a:solidFill>
              </a:rPr>
              <a:t>Inscrita en el Registro de Asociaciones de la Comunidad de Madrid con el número: </a:t>
            </a:r>
            <a:r>
              <a:rPr lang="es-ES" sz="1000" b="1" dirty="0">
                <a:solidFill>
                  <a:schemeClr val="bg1"/>
                </a:solidFill>
              </a:rPr>
              <a:t>18857</a:t>
            </a:r>
          </a:p>
        </p:txBody>
      </p:sp>
      <p:sp>
        <p:nvSpPr>
          <p:cNvPr id="11" name="10 Rectángulo"/>
          <p:cNvSpPr/>
          <p:nvPr/>
        </p:nvSpPr>
        <p:spPr>
          <a:xfrm>
            <a:off x="3614804" y="67094"/>
            <a:ext cx="2664512" cy="369332"/>
          </a:xfrm>
          <a:prstGeom prst="rect">
            <a:avLst/>
          </a:prstGeom>
        </p:spPr>
        <p:txBody>
          <a:bodyPr wrap="none">
            <a:spAutoFit/>
          </a:bodyPr>
          <a:lstStyle/>
          <a:p>
            <a:r>
              <a:rPr lang="es-ES" dirty="0" err="1">
                <a:solidFill>
                  <a:srgbClr val="002060"/>
                </a:solidFill>
                <a:latin typeface="Britannic Bold" panose="020B0903060703020204" pitchFamily="34" charset="0"/>
              </a:rPr>
              <a:t>Nr</a:t>
            </a:r>
            <a:r>
              <a:rPr lang="es-ES" dirty="0">
                <a:solidFill>
                  <a:srgbClr val="002060"/>
                </a:solidFill>
                <a:latin typeface="Britannic Bold" panose="020B0903060703020204" pitchFamily="34" charset="0"/>
              </a:rPr>
              <a:t>: 45 – Marzo de 2022</a:t>
            </a:r>
            <a:endParaRPr lang="es-ES" dirty="0"/>
          </a:p>
        </p:txBody>
      </p:sp>
      <p:sp>
        <p:nvSpPr>
          <p:cNvPr id="15" name="Rectangle 4"/>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7"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Rectangle 10"/>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4" name="Rectangle 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19"/>
          <p:cNvSpPr>
            <a:spLocks noChangeArrowheads="1"/>
          </p:cNvSpPr>
          <p:nvPr/>
        </p:nvSpPr>
        <p:spPr bwMode="auto">
          <a:xfrm>
            <a:off x="-56750" y="3048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7" name="26 Rectángulo"/>
          <p:cNvSpPr/>
          <p:nvPr/>
        </p:nvSpPr>
        <p:spPr>
          <a:xfrm>
            <a:off x="116632" y="98212"/>
            <a:ext cx="1989647" cy="369332"/>
          </a:xfrm>
          <a:prstGeom prst="rect">
            <a:avLst/>
          </a:prstGeom>
        </p:spPr>
        <p:txBody>
          <a:bodyPr wrap="none">
            <a:spAutoFit/>
          </a:bodyPr>
          <a:lstStyle/>
          <a:p>
            <a:r>
              <a:rPr lang="es-ES" dirty="0">
                <a:solidFill>
                  <a:srgbClr val="002060"/>
                </a:solidFill>
                <a:latin typeface="Britannic Bold" panose="020B0903060703020204" pitchFamily="34" charset="0"/>
              </a:rPr>
              <a:t>San Antonio News</a:t>
            </a:r>
            <a:endParaRPr lang="es-ES" dirty="0"/>
          </a:p>
        </p:txBody>
      </p:sp>
      <p:sp>
        <p:nvSpPr>
          <p:cNvPr id="26" name="24 CuadroTexto">
            <a:extLst>
              <a:ext uri="{FF2B5EF4-FFF2-40B4-BE49-F238E27FC236}">
                <a16:creationId xmlns:a16="http://schemas.microsoft.com/office/drawing/2014/main" id="{381DA4F4-F2AB-48B7-872F-1AA5EC8A6116}"/>
              </a:ext>
            </a:extLst>
          </p:cNvPr>
          <p:cNvSpPr txBox="1"/>
          <p:nvPr/>
        </p:nvSpPr>
        <p:spPr>
          <a:xfrm>
            <a:off x="6430984" y="8298489"/>
            <a:ext cx="301686" cy="369332"/>
          </a:xfrm>
          <a:prstGeom prst="rect">
            <a:avLst/>
          </a:prstGeom>
          <a:noFill/>
        </p:spPr>
        <p:txBody>
          <a:bodyPr wrap="none" rtlCol="0">
            <a:spAutoFit/>
          </a:bodyPr>
          <a:lstStyle/>
          <a:p>
            <a:r>
              <a:rPr lang="es-ES" b="1" dirty="0">
                <a:solidFill>
                  <a:srgbClr val="FFFF00"/>
                </a:solidFill>
              </a:rPr>
              <a:t>3</a:t>
            </a:r>
          </a:p>
        </p:txBody>
      </p:sp>
      <p:pic>
        <p:nvPicPr>
          <p:cNvPr id="33" name="Imagen 32">
            <a:extLst>
              <a:ext uri="{FF2B5EF4-FFF2-40B4-BE49-F238E27FC236}">
                <a16:creationId xmlns:a16="http://schemas.microsoft.com/office/drawing/2014/main" id="{36E35DDD-41B6-47EC-A3CB-DFAE479D80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762" y="8305799"/>
            <a:ext cx="577477" cy="804619"/>
          </a:xfrm>
          <a:prstGeom prst="rect">
            <a:avLst/>
          </a:prstGeom>
        </p:spPr>
      </p:pic>
      <p:pic>
        <p:nvPicPr>
          <p:cNvPr id="37" name="7 Marcador de contenido">
            <a:extLst>
              <a:ext uri="{FF2B5EF4-FFF2-40B4-BE49-F238E27FC236}">
                <a16:creationId xmlns:a16="http://schemas.microsoft.com/office/drawing/2014/main" id="{59FF3B62-B91D-41CA-B137-727660276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330" y="8298489"/>
            <a:ext cx="618457" cy="730138"/>
          </a:xfrm>
          <a:prstGeom prst="rect">
            <a:avLst/>
          </a:prstGeom>
        </p:spPr>
      </p:pic>
      <p:sp>
        <p:nvSpPr>
          <p:cNvPr id="28" name="CuadroTexto 27">
            <a:extLst>
              <a:ext uri="{FF2B5EF4-FFF2-40B4-BE49-F238E27FC236}">
                <a16:creationId xmlns:a16="http://schemas.microsoft.com/office/drawing/2014/main" id="{B11E220C-F8BE-4614-8025-8DA8AB6DF8CF}"/>
              </a:ext>
            </a:extLst>
          </p:cNvPr>
          <p:cNvSpPr txBox="1"/>
          <p:nvPr/>
        </p:nvSpPr>
        <p:spPr>
          <a:xfrm>
            <a:off x="181510" y="6953936"/>
            <a:ext cx="6575886" cy="1384995"/>
          </a:xfrm>
          <a:prstGeom prst="rect">
            <a:avLst/>
          </a:prstGeom>
          <a:noFill/>
        </p:spPr>
        <p:txBody>
          <a:bodyPr wrap="square">
            <a:spAutoFit/>
          </a:bodyPr>
          <a:lstStyle/>
          <a:p>
            <a:pPr algn="just"/>
            <a:r>
              <a:rPr lang="es-ES" altLang="es-ES" sz="1400" b="1" dirty="0">
                <a:solidFill>
                  <a:schemeClr val="bg1"/>
                </a:solidFill>
              </a:rPr>
              <a:t>Además de venir a cubrir una carencia determinante para un correcto desarrollo de la vida familiar, este programa provoca en las familias un primer efecto beneficioso como es la tranquilidad necesaria para que puedan centrar su atención en conseguir un empleo estable que les permita salir de la situación de desequilibrio en la que se encuentran, porque el trabajo estable, y no otro, es el gran factor de estabilidad para estas personas. </a:t>
            </a:r>
          </a:p>
        </p:txBody>
      </p:sp>
      <p:graphicFrame>
        <p:nvGraphicFramePr>
          <p:cNvPr id="23" name="Gráfico 22">
            <a:extLst>
              <a:ext uri="{FF2B5EF4-FFF2-40B4-BE49-F238E27FC236}">
                <a16:creationId xmlns:a16="http://schemas.microsoft.com/office/drawing/2014/main" id="{EAFE6AA5-4870-4542-9023-60878B7D0480}"/>
              </a:ext>
            </a:extLst>
          </p:cNvPr>
          <p:cNvGraphicFramePr>
            <a:graphicFrameLocks noGrp="1"/>
          </p:cNvGraphicFramePr>
          <p:nvPr>
            <p:extLst>
              <p:ext uri="{D42A27DB-BD31-4B8C-83A1-F6EECF244321}">
                <p14:modId xmlns:p14="http://schemas.microsoft.com/office/powerpoint/2010/main" val="2577383738"/>
              </p:ext>
            </p:extLst>
          </p:nvPr>
        </p:nvGraphicFramePr>
        <p:xfrm>
          <a:off x="116632" y="971600"/>
          <a:ext cx="7113714" cy="3936558"/>
        </p:xfrm>
        <a:graphic>
          <a:graphicData uri="http://schemas.openxmlformats.org/drawingml/2006/chart">
            <c:chart xmlns:c="http://schemas.openxmlformats.org/drawingml/2006/chart" xmlns:r="http://schemas.openxmlformats.org/officeDocument/2006/relationships" r:id="rId4"/>
          </a:graphicData>
        </a:graphic>
      </p:graphicFrame>
      <p:sp>
        <p:nvSpPr>
          <p:cNvPr id="24" name="CuadroTexto 23">
            <a:extLst>
              <a:ext uri="{FF2B5EF4-FFF2-40B4-BE49-F238E27FC236}">
                <a16:creationId xmlns:a16="http://schemas.microsoft.com/office/drawing/2014/main" id="{85D567E6-D3FD-4FCD-84B7-79217A1ECFE6}"/>
              </a:ext>
            </a:extLst>
          </p:cNvPr>
          <p:cNvSpPr txBox="1"/>
          <p:nvPr/>
        </p:nvSpPr>
        <p:spPr>
          <a:xfrm>
            <a:off x="179268" y="4797662"/>
            <a:ext cx="3274415" cy="2246769"/>
          </a:xfrm>
          <a:prstGeom prst="rect">
            <a:avLst/>
          </a:prstGeom>
          <a:noFill/>
        </p:spPr>
        <p:txBody>
          <a:bodyPr wrap="square">
            <a:spAutoFit/>
          </a:bodyPr>
          <a:lstStyle/>
          <a:p>
            <a:pPr algn="just"/>
            <a:r>
              <a:rPr lang="es-ES" sz="1400" dirty="0">
                <a:effectLst/>
                <a:ea typeface="Arial" panose="020B0604020202020204" pitchFamily="34" charset="0"/>
              </a:rPr>
              <a:t>En 2022, la tónica se mantiene y en los dos primeros meses del año se ha producido un incremento de un 12% en el volumen de familias atendidas. En este aspecto viene a incidir también el hecho de haber comenzado nuestro trabajo en Alcorcón, donde participan ya 21 familias con 56 miembros, contingente que se va incrementando paulatinamente a medida que se formalizan las derivaciones.</a:t>
            </a:r>
            <a:endParaRPr lang="es-ES" sz="1400" dirty="0">
              <a:ea typeface="Arial" panose="020B0604020202020204" pitchFamily="34" charset="0"/>
            </a:endParaRPr>
          </a:p>
        </p:txBody>
      </p:sp>
      <p:pic>
        <p:nvPicPr>
          <p:cNvPr id="5" name="Imagen 4">
            <a:extLst>
              <a:ext uri="{FF2B5EF4-FFF2-40B4-BE49-F238E27FC236}">
                <a16:creationId xmlns:a16="http://schemas.microsoft.com/office/drawing/2014/main" id="{7944D686-3902-48D6-A8DF-EFC49736D3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9453" y="4906380"/>
            <a:ext cx="3084055" cy="1992756"/>
          </a:xfrm>
          <a:prstGeom prst="rect">
            <a:avLst/>
          </a:prstGeom>
        </p:spPr>
      </p:pic>
      <p:sp>
        <p:nvSpPr>
          <p:cNvPr id="31" name="CuadroTexto 30">
            <a:extLst>
              <a:ext uri="{FF2B5EF4-FFF2-40B4-BE49-F238E27FC236}">
                <a16:creationId xmlns:a16="http://schemas.microsoft.com/office/drawing/2014/main" id="{EEC56A53-DCFD-4696-A2F5-9FB15A2D0597}"/>
              </a:ext>
            </a:extLst>
          </p:cNvPr>
          <p:cNvSpPr txBox="1"/>
          <p:nvPr/>
        </p:nvSpPr>
        <p:spPr>
          <a:xfrm>
            <a:off x="111587" y="363219"/>
            <a:ext cx="6566749" cy="738664"/>
          </a:xfrm>
          <a:prstGeom prst="rect">
            <a:avLst/>
          </a:prstGeom>
          <a:noFill/>
        </p:spPr>
        <p:txBody>
          <a:bodyPr wrap="square">
            <a:spAutoFit/>
          </a:bodyPr>
          <a:lstStyle/>
          <a:p>
            <a:pPr algn="just"/>
            <a:r>
              <a:rPr lang="es-ES" altLang="es-ES" sz="1400" dirty="0"/>
              <a:t>En algunos casos se trata de familias monoparentales, pero en no pocos hay un problema cultural por parte del marido para llegar hasta nosotros e integrarse en nuestros programas de búsqueda de empleo.</a:t>
            </a:r>
          </a:p>
        </p:txBody>
      </p:sp>
    </p:spTree>
    <p:extLst>
      <p:ext uri="{BB962C8B-B14F-4D97-AF65-F5344CB8AC3E}">
        <p14:creationId xmlns:p14="http://schemas.microsoft.com/office/powerpoint/2010/main" val="406246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46247" y="8296421"/>
            <a:ext cx="618457" cy="730138"/>
          </a:xfrm>
        </p:spPr>
      </p:pic>
      <p:sp>
        <p:nvSpPr>
          <p:cNvPr id="9" name="1 Título"/>
          <p:cNvSpPr txBox="1">
            <a:spLocks/>
          </p:cNvSpPr>
          <p:nvPr/>
        </p:nvSpPr>
        <p:spPr>
          <a:xfrm>
            <a:off x="908720" y="8489329"/>
            <a:ext cx="594928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200" dirty="0">
                <a:solidFill>
                  <a:schemeClr val="bg1"/>
                </a:solidFill>
                <a:latin typeface="Britannic Bold" panose="020B0903060703020204" pitchFamily="34" charset="0"/>
              </a:rPr>
              <a:t>ASOCIACIÓN SAN RICARDO PAMPURI G82310400</a:t>
            </a:r>
          </a:p>
          <a:p>
            <a:r>
              <a:rPr lang="es-ES" sz="1200" dirty="0">
                <a:solidFill>
                  <a:schemeClr val="bg1"/>
                </a:solidFill>
                <a:latin typeface="Britannic Bold" panose="020B0903060703020204" pitchFamily="34" charset="0"/>
              </a:rPr>
              <a:t>Lima, 60 local FUENLABRADA 28945 www.casadesanantonio.es</a:t>
            </a:r>
          </a:p>
        </p:txBody>
      </p:sp>
      <p:sp>
        <p:nvSpPr>
          <p:cNvPr id="10" name="9 CuadroTexto"/>
          <p:cNvSpPr txBox="1"/>
          <p:nvPr/>
        </p:nvSpPr>
        <p:spPr>
          <a:xfrm>
            <a:off x="1479497" y="8804862"/>
            <a:ext cx="4807726" cy="246221"/>
          </a:xfrm>
          <a:prstGeom prst="rect">
            <a:avLst/>
          </a:prstGeom>
          <a:noFill/>
        </p:spPr>
        <p:txBody>
          <a:bodyPr wrap="none" rtlCol="0">
            <a:spAutoFit/>
          </a:bodyPr>
          <a:lstStyle/>
          <a:p>
            <a:r>
              <a:rPr lang="es-ES" sz="1000" dirty="0">
                <a:solidFill>
                  <a:schemeClr val="bg1"/>
                </a:solidFill>
              </a:rPr>
              <a:t>Inscrita en el Registro de Asociaciones de la Comunidad de Madrid con el número: </a:t>
            </a:r>
            <a:r>
              <a:rPr lang="es-ES" sz="1000" b="1" dirty="0">
                <a:solidFill>
                  <a:schemeClr val="bg1"/>
                </a:solidFill>
              </a:rPr>
              <a:t>18857</a:t>
            </a:r>
          </a:p>
        </p:txBody>
      </p:sp>
      <p:sp>
        <p:nvSpPr>
          <p:cNvPr id="11" name="10 Rectángulo"/>
          <p:cNvSpPr/>
          <p:nvPr/>
        </p:nvSpPr>
        <p:spPr>
          <a:xfrm>
            <a:off x="3500798" y="79288"/>
            <a:ext cx="2664512" cy="369332"/>
          </a:xfrm>
          <a:prstGeom prst="rect">
            <a:avLst/>
          </a:prstGeom>
        </p:spPr>
        <p:txBody>
          <a:bodyPr wrap="none">
            <a:spAutoFit/>
          </a:bodyPr>
          <a:lstStyle/>
          <a:p>
            <a:r>
              <a:rPr lang="es-ES" dirty="0" err="1">
                <a:solidFill>
                  <a:srgbClr val="002060"/>
                </a:solidFill>
                <a:latin typeface="Britannic Bold" panose="020B0903060703020204" pitchFamily="34" charset="0"/>
              </a:rPr>
              <a:t>Nr</a:t>
            </a:r>
            <a:r>
              <a:rPr lang="es-ES" dirty="0">
                <a:solidFill>
                  <a:srgbClr val="002060"/>
                </a:solidFill>
                <a:latin typeface="Britannic Bold" panose="020B0903060703020204" pitchFamily="34" charset="0"/>
              </a:rPr>
              <a:t>: 45 – Marzo de 2022</a:t>
            </a:r>
            <a:endParaRPr lang="es-ES" dirty="0"/>
          </a:p>
        </p:txBody>
      </p:sp>
      <p:sp>
        <p:nvSpPr>
          <p:cNvPr id="15" name="Rectangle 4"/>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7"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Rectangle 10"/>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4" name="Rectangle 8"/>
          <p:cNvSpPr>
            <a:spLocks noChangeArrowheads="1"/>
          </p:cNvSpPr>
          <p:nvPr/>
        </p:nvSpPr>
        <p:spPr bwMode="auto">
          <a:xfrm>
            <a:off x="-2491" y="2142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19"/>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0" name="19 Rectángulo"/>
          <p:cNvSpPr/>
          <p:nvPr/>
        </p:nvSpPr>
        <p:spPr>
          <a:xfrm>
            <a:off x="116632" y="98212"/>
            <a:ext cx="1989647" cy="369332"/>
          </a:xfrm>
          <a:prstGeom prst="rect">
            <a:avLst/>
          </a:prstGeom>
        </p:spPr>
        <p:txBody>
          <a:bodyPr wrap="none">
            <a:spAutoFit/>
          </a:bodyPr>
          <a:lstStyle/>
          <a:p>
            <a:r>
              <a:rPr lang="es-ES" dirty="0">
                <a:solidFill>
                  <a:srgbClr val="002060"/>
                </a:solidFill>
                <a:latin typeface="Britannic Bold" panose="020B0903060703020204" pitchFamily="34" charset="0"/>
              </a:rPr>
              <a:t>San Antonio News</a:t>
            </a:r>
            <a:endParaRPr lang="es-ES" dirty="0"/>
          </a:p>
        </p:txBody>
      </p:sp>
      <p:pic>
        <p:nvPicPr>
          <p:cNvPr id="28" name="Imagen 27">
            <a:extLst>
              <a:ext uri="{FF2B5EF4-FFF2-40B4-BE49-F238E27FC236}">
                <a16:creationId xmlns:a16="http://schemas.microsoft.com/office/drawing/2014/main" id="{864A5490-E23A-48F7-ACB8-94CB3CC6B2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62" y="8305799"/>
            <a:ext cx="577477" cy="804619"/>
          </a:xfrm>
          <a:prstGeom prst="rect">
            <a:avLst/>
          </a:prstGeom>
        </p:spPr>
      </p:pic>
      <p:sp>
        <p:nvSpPr>
          <p:cNvPr id="30" name="2 CuadroTexto">
            <a:extLst>
              <a:ext uri="{FF2B5EF4-FFF2-40B4-BE49-F238E27FC236}">
                <a16:creationId xmlns:a16="http://schemas.microsoft.com/office/drawing/2014/main" id="{E11E8397-6157-4B76-A8EC-76265B58885C}"/>
              </a:ext>
            </a:extLst>
          </p:cNvPr>
          <p:cNvSpPr txBox="1"/>
          <p:nvPr/>
        </p:nvSpPr>
        <p:spPr>
          <a:xfrm>
            <a:off x="6430984" y="8298489"/>
            <a:ext cx="301686" cy="369332"/>
          </a:xfrm>
          <a:prstGeom prst="rect">
            <a:avLst/>
          </a:prstGeom>
          <a:noFill/>
        </p:spPr>
        <p:txBody>
          <a:bodyPr wrap="none" rtlCol="0">
            <a:spAutoFit/>
          </a:bodyPr>
          <a:lstStyle/>
          <a:p>
            <a:r>
              <a:rPr lang="es-ES" b="1" dirty="0">
                <a:solidFill>
                  <a:srgbClr val="FFFF00"/>
                </a:solidFill>
              </a:rPr>
              <a:t>4</a:t>
            </a:r>
          </a:p>
        </p:txBody>
      </p:sp>
      <p:graphicFrame>
        <p:nvGraphicFramePr>
          <p:cNvPr id="38" name="Objeto 37">
            <a:extLst>
              <a:ext uri="{FF2B5EF4-FFF2-40B4-BE49-F238E27FC236}">
                <a16:creationId xmlns:a16="http://schemas.microsoft.com/office/drawing/2014/main" id="{D5054553-A173-4928-BC22-44F68A1E5830}"/>
              </a:ext>
            </a:extLst>
          </p:cNvPr>
          <p:cNvGraphicFramePr>
            <a:graphicFrameLocks noChangeAspect="1"/>
          </p:cNvGraphicFramePr>
          <p:nvPr>
            <p:extLst>
              <p:ext uri="{D42A27DB-BD31-4B8C-83A1-F6EECF244321}">
                <p14:modId xmlns:p14="http://schemas.microsoft.com/office/powerpoint/2010/main" val="1906879537"/>
              </p:ext>
            </p:extLst>
          </p:nvPr>
        </p:nvGraphicFramePr>
        <p:xfrm>
          <a:off x="190969" y="3600661"/>
          <a:ext cx="2930525" cy="2267483"/>
        </p:xfrm>
        <a:graphic>
          <a:graphicData uri="http://schemas.openxmlformats.org/presentationml/2006/ole">
            <mc:AlternateContent xmlns:mc="http://schemas.openxmlformats.org/markup-compatibility/2006">
              <mc:Choice xmlns:v="urn:schemas-microsoft-com:vml" Requires="v">
                <p:oleObj spid="_x0000_s1026" name="Worksheet" r:id="rId5" imgW="3261218" imgH="1303161" progId="Excel.Sheet.12">
                  <p:embed/>
                </p:oleObj>
              </mc:Choice>
              <mc:Fallback>
                <p:oleObj name="Worksheet" r:id="rId5" imgW="3261218" imgH="1303161" progId="Excel.Sheet.12">
                  <p:embed/>
                  <p:pic>
                    <p:nvPicPr>
                      <p:cNvPr id="38" name="Objeto 37">
                        <a:extLst>
                          <a:ext uri="{FF2B5EF4-FFF2-40B4-BE49-F238E27FC236}">
                            <a16:creationId xmlns:a16="http://schemas.microsoft.com/office/drawing/2014/main" id="{D5054553-A173-4928-BC22-44F68A1E5830}"/>
                          </a:ext>
                        </a:extLst>
                      </p:cNvPr>
                      <p:cNvPicPr>
                        <a:picLocks noChangeAspect="1" noChangeArrowheads="1"/>
                      </p:cNvPicPr>
                      <p:nvPr/>
                    </p:nvPicPr>
                    <p:blipFill>
                      <a:blip r:embed="rId6"/>
                      <a:srcRect/>
                      <a:stretch>
                        <a:fillRect/>
                      </a:stretch>
                    </p:blipFill>
                    <p:spPr bwMode="auto">
                      <a:xfrm>
                        <a:off x="190969" y="3600661"/>
                        <a:ext cx="2930525" cy="2267483"/>
                      </a:xfrm>
                      <a:prstGeom prst="rect">
                        <a:avLst/>
                      </a:prstGeom>
                      <a:noFill/>
                    </p:spPr>
                  </p:pic>
                </p:oleObj>
              </mc:Fallback>
            </mc:AlternateContent>
          </a:graphicData>
        </a:graphic>
      </p:graphicFrame>
      <p:sp>
        <p:nvSpPr>
          <p:cNvPr id="39" name="Rectángulo 38">
            <a:extLst>
              <a:ext uri="{FF2B5EF4-FFF2-40B4-BE49-F238E27FC236}">
                <a16:creationId xmlns:a16="http://schemas.microsoft.com/office/drawing/2014/main" id="{887ECDC3-7A4D-4BCE-8C5D-EDA9232E0049}"/>
              </a:ext>
            </a:extLst>
          </p:cNvPr>
          <p:cNvSpPr/>
          <p:nvPr/>
        </p:nvSpPr>
        <p:spPr>
          <a:xfrm>
            <a:off x="621096" y="3235546"/>
            <a:ext cx="2704534" cy="369332"/>
          </a:xfrm>
          <a:prstGeom prst="rect">
            <a:avLst/>
          </a:prstGeom>
        </p:spPr>
        <p:txBody>
          <a:bodyPr wrap="square">
            <a:spAutoFit/>
          </a:bodyPr>
          <a:lstStyle/>
          <a:p>
            <a:r>
              <a:rPr lang="es-ES" b="1" dirty="0">
                <a:latin typeface="Calibri,Bold"/>
              </a:rPr>
              <a:t>A FEBRERO DE  2022</a:t>
            </a:r>
            <a:endParaRPr lang="es-ES" dirty="0"/>
          </a:p>
        </p:txBody>
      </p:sp>
      <p:graphicFrame>
        <p:nvGraphicFramePr>
          <p:cNvPr id="40" name="Objeto 39">
            <a:extLst>
              <a:ext uri="{FF2B5EF4-FFF2-40B4-BE49-F238E27FC236}">
                <a16:creationId xmlns:a16="http://schemas.microsoft.com/office/drawing/2014/main" id="{1F9DBCC2-C1D2-4971-9B54-F3EFC0D3E3DA}"/>
              </a:ext>
            </a:extLst>
          </p:cNvPr>
          <p:cNvGraphicFramePr>
            <a:graphicFrameLocks noChangeAspect="1"/>
          </p:cNvGraphicFramePr>
          <p:nvPr>
            <p:extLst>
              <p:ext uri="{D42A27DB-BD31-4B8C-83A1-F6EECF244321}">
                <p14:modId xmlns:p14="http://schemas.microsoft.com/office/powerpoint/2010/main" val="1323751877"/>
              </p:ext>
            </p:extLst>
          </p:nvPr>
        </p:nvGraphicFramePr>
        <p:xfrm>
          <a:off x="3238500" y="3600264"/>
          <a:ext cx="3463925" cy="1998663"/>
        </p:xfrm>
        <a:graphic>
          <a:graphicData uri="http://schemas.openxmlformats.org/presentationml/2006/ole">
            <mc:AlternateContent xmlns:mc="http://schemas.openxmlformats.org/markup-compatibility/2006">
              <mc:Choice xmlns:v="urn:schemas-microsoft-com:vml" Requires="v">
                <p:oleObj spid="_x0000_s1027" name="Worksheet" r:id="rId7" imgW="4206240" imgH="1120329" progId="Excel.Sheet.12">
                  <p:embed/>
                </p:oleObj>
              </mc:Choice>
              <mc:Fallback>
                <p:oleObj name="Worksheet" r:id="rId7" imgW="4206240" imgH="1120329" progId="Excel.Sheet.12">
                  <p:embed/>
                  <p:pic>
                    <p:nvPicPr>
                      <p:cNvPr id="40" name="Objeto 39">
                        <a:extLst>
                          <a:ext uri="{FF2B5EF4-FFF2-40B4-BE49-F238E27FC236}">
                            <a16:creationId xmlns:a16="http://schemas.microsoft.com/office/drawing/2014/main" id="{1F9DBCC2-C1D2-4971-9B54-F3EFC0D3E3DA}"/>
                          </a:ext>
                        </a:extLst>
                      </p:cNvPr>
                      <p:cNvPicPr>
                        <a:picLocks noChangeAspect="1" noChangeArrowheads="1"/>
                      </p:cNvPicPr>
                      <p:nvPr/>
                    </p:nvPicPr>
                    <p:blipFill>
                      <a:blip r:embed="rId8"/>
                      <a:srcRect/>
                      <a:stretch>
                        <a:fillRect/>
                      </a:stretch>
                    </p:blipFill>
                    <p:spPr bwMode="auto">
                      <a:xfrm>
                        <a:off x="3238500" y="3600264"/>
                        <a:ext cx="3463925" cy="1998663"/>
                      </a:xfrm>
                      <a:prstGeom prst="rect">
                        <a:avLst/>
                      </a:prstGeom>
                      <a:noFill/>
                    </p:spPr>
                  </p:pic>
                </p:oleObj>
              </mc:Fallback>
            </mc:AlternateContent>
          </a:graphicData>
        </a:graphic>
      </p:graphicFrame>
      <p:sp>
        <p:nvSpPr>
          <p:cNvPr id="41" name="Rectángulo 40">
            <a:extLst>
              <a:ext uri="{FF2B5EF4-FFF2-40B4-BE49-F238E27FC236}">
                <a16:creationId xmlns:a16="http://schemas.microsoft.com/office/drawing/2014/main" id="{FF7C6FCF-4506-415F-ABE1-FDBC6C5C58BE}"/>
              </a:ext>
            </a:extLst>
          </p:cNvPr>
          <p:cNvSpPr/>
          <p:nvPr/>
        </p:nvSpPr>
        <p:spPr>
          <a:xfrm>
            <a:off x="3203854" y="5559982"/>
            <a:ext cx="2693452" cy="276999"/>
          </a:xfrm>
          <a:prstGeom prst="rect">
            <a:avLst/>
          </a:prstGeom>
        </p:spPr>
        <p:txBody>
          <a:bodyPr wrap="square">
            <a:spAutoFit/>
          </a:bodyPr>
          <a:lstStyle/>
          <a:p>
            <a:r>
              <a:rPr lang="es-ES" sz="1200" b="1" u="sng" dirty="0">
                <a:solidFill>
                  <a:srgbClr val="002060"/>
                </a:solidFill>
                <a:latin typeface="Calibri,Bold"/>
              </a:rPr>
              <a:t>EXCEDENTE DEL PERÍODO: 93,84€</a:t>
            </a:r>
            <a:endParaRPr lang="es-ES" sz="1200" u="sng" dirty="0">
              <a:solidFill>
                <a:srgbClr val="002060"/>
              </a:solidFill>
            </a:endParaRPr>
          </a:p>
        </p:txBody>
      </p:sp>
      <p:sp>
        <p:nvSpPr>
          <p:cNvPr id="34" name="CuadroTexto 33">
            <a:extLst>
              <a:ext uri="{FF2B5EF4-FFF2-40B4-BE49-F238E27FC236}">
                <a16:creationId xmlns:a16="http://schemas.microsoft.com/office/drawing/2014/main" id="{32A55EF8-36BF-4FD2-B7DC-06EFF7D9065C}"/>
              </a:ext>
            </a:extLst>
          </p:cNvPr>
          <p:cNvSpPr txBox="1"/>
          <p:nvPr/>
        </p:nvSpPr>
        <p:spPr>
          <a:xfrm>
            <a:off x="3797737" y="771202"/>
            <a:ext cx="3007225" cy="2462213"/>
          </a:xfrm>
          <a:prstGeom prst="rect">
            <a:avLst/>
          </a:prstGeom>
          <a:noFill/>
        </p:spPr>
        <p:txBody>
          <a:bodyPr wrap="square">
            <a:spAutoFit/>
          </a:bodyPr>
          <a:lstStyle/>
          <a:p>
            <a:pPr algn="just"/>
            <a:r>
              <a:rPr lang="es-ES" altLang="es-ES" sz="1400" dirty="0"/>
              <a:t>Conocer los valores que son seña de identidad de la sociedad española, es uno de los factores fundamentales en la integración de los inmigrantes. Hemos reanudado estos talleres con dos profesores excepcionales: Noelia Núñez, diputada y Santiago Gonzalez, abogado voluntario en nuestra asociación. Todos los inmigrantes que atendemos tienen que participar en estos talleres.</a:t>
            </a:r>
          </a:p>
        </p:txBody>
      </p:sp>
      <p:sp>
        <p:nvSpPr>
          <p:cNvPr id="37" name="4 Rectángulo">
            <a:extLst>
              <a:ext uri="{FF2B5EF4-FFF2-40B4-BE49-F238E27FC236}">
                <a16:creationId xmlns:a16="http://schemas.microsoft.com/office/drawing/2014/main" id="{7AB29C44-7540-47B6-9FCD-5330CFBE02C1}"/>
              </a:ext>
            </a:extLst>
          </p:cNvPr>
          <p:cNvSpPr/>
          <p:nvPr/>
        </p:nvSpPr>
        <p:spPr>
          <a:xfrm>
            <a:off x="141388" y="5796136"/>
            <a:ext cx="4511748" cy="707886"/>
          </a:xfrm>
          <a:prstGeom prst="rect">
            <a:avLst/>
          </a:prstGeom>
          <a:noFill/>
        </p:spPr>
        <p:txBody>
          <a:bodyPr wrap="none" lIns="91440" tIns="45720" rIns="91440" bIns="45720">
            <a:spAutoFit/>
          </a:bodyPr>
          <a:lstStyle/>
          <a:p>
            <a:pPr algn="ctr"/>
            <a:r>
              <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¡LO QUE SUCEDERA!</a:t>
            </a:r>
          </a:p>
        </p:txBody>
      </p:sp>
      <p:sp>
        <p:nvSpPr>
          <p:cNvPr id="46" name="CuadroTexto 45">
            <a:extLst>
              <a:ext uri="{FF2B5EF4-FFF2-40B4-BE49-F238E27FC236}">
                <a16:creationId xmlns:a16="http://schemas.microsoft.com/office/drawing/2014/main" id="{8C3161D0-F625-454A-9986-E432E372DD43}"/>
              </a:ext>
            </a:extLst>
          </p:cNvPr>
          <p:cNvSpPr txBox="1"/>
          <p:nvPr/>
        </p:nvSpPr>
        <p:spPr>
          <a:xfrm>
            <a:off x="-442893" y="6367479"/>
            <a:ext cx="3906625" cy="446276"/>
          </a:xfrm>
          <a:prstGeom prst="rect">
            <a:avLst/>
          </a:prstGeom>
          <a:noFill/>
        </p:spPr>
        <p:txBody>
          <a:bodyPr wrap="square" rtlCol="0">
            <a:spAutoFit/>
          </a:bodyPr>
          <a:lstStyle/>
          <a:p>
            <a:pPr algn="ctr"/>
            <a:r>
              <a:rPr lang="es-ES" sz="2300" b="1" dirty="0">
                <a:solidFill>
                  <a:schemeClr val="tx2"/>
                </a:solidFill>
              </a:rPr>
              <a:t>PRIMER ANIVERSARIO</a:t>
            </a:r>
          </a:p>
        </p:txBody>
      </p:sp>
      <p:sp>
        <p:nvSpPr>
          <p:cNvPr id="47" name="CuadroTexto 46">
            <a:extLst>
              <a:ext uri="{FF2B5EF4-FFF2-40B4-BE49-F238E27FC236}">
                <a16:creationId xmlns:a16="http://schemas.microsoft.com/office/drawing/2014/main" id="{E1626EC1-E078-40FA-87E4-B3D9BFED0C38}"/>
              </a:ext>
            </a:extLst>
          </p:cNvPr>
          <p:cNvSpPr txBox="1"/>
          <p:nvPr/>
        </p:nvSpPr>
        <p:spPr>
          <a:xfrm>
            <a:off x="65272" y="6695983"/>
            <a:ext cx="4511748" cy="1600438"/>
          </a:xfrm>
          <a:prstGeom prst="rect">
            <a:avLst/>
          </a:prstGeom>
          <a:noFill/>
        </p:spPr>
        <p:txBody>
          <a:bodyPr wrap="square" rtlCol="0">
            <a:spAutoFit/>
          </a:bodyPr>
          <a:lstStyle/>
          <a:p>
            <a:pPr algn="just"/>
            <a:r>
              <a:rPr lang="es-ES" sz="1400" b="1" dirty="0">
                <a:solidFill>
                  <a:schemeClr val="bg1"/>
                </a:solidFill>
              </a:rPr>
              <a:t>Se cumple el primer aniversario del fallecimiento de nuestro amigo, padre, maestro y cofundador de esta obra, D. Antonio Anastasio. Una ausencia que no dejamos de notar y que queremos conmemorar con una misa que  se celebrará el próximo día 9 de marzo, en la Parroquia de San Juan Bautista de Fuenlabrada, su casa durante tantos años, a las 19’30 horas.</a:t>
            </a:r>
          </a:p>
        </p:txBody>
      </p:sp>
      <p:sp>
        <p:nvSpPr>
          <p:cNvPr id="49" name="Rectángulo 48">
            <a:extLst>
              <a:ext uri="{FF2B5EF4-FFF2-40B4-BE49-F238E27FC236}">
                <a16:creationId xmlns:a16="http://schemas.microsoft.com/office/drawing/2014/main" id="{F6192A0F-EC93-4812-8987-17F30FE810E7}"/>
              </a:ext>
            </a:extLst>
          </p:cNvPr>
          <p:cNvSpPr/>
          <p:nvPr/>
        </p:nvSpPr>
        <p:spPr>
          <a:xfrm>
            <a:off x="116632" y="223602"/>
            <a:ext cx="6565932" cy="707886"/>
          </a:xfrm>
          <a:prstGeom prst="rect">
            <a:avLst/>
          </a:prstGeom>
          <a:noFill/>
        </p:spPr>
        <p:txBody>
          <a:bodyPr wrap="square" lIns="91440" tIns="45720" rIns="91440" bIns="45720">
            <a:spAutoFit/>
          </a:bodyPr>
          <a:lstStyle/>
          <a:p>
            <a:pPr algn="ctr"/>
            <a:r>
              <a:rPr lang="es-ES" sz="4000" b="1" dirty="0">
                <a:ln w="6600">
                  <a:solidFill>
                    <a:schemeClr val="accent2"/>
                  </a:solidFill>
                  <a:prstDash val="solid"/>
                </a:ln>
                <a:solidFill>
                  <a:srgbClr val="FFFFFF"/>
                </a:solidFill>
                <a:effectLst>
                  <a:outerShdw dist="38100" dir="2700000" algn="tl" rotWithShape="0">
                    <a:schemeClr val="accent2"/>
                  </a:outerShdw>
                </a:effectLst>
              </a:rPr>
              <a:t>¿</a:t>
            </a:r>
            <a:r>
              <a:rPr lang="es-ES" sz="4000" b="1" cap="none" spc="0" dirty="0">
                <a:ln w="6600">
                  <a:solidFill>
                    <a:schemeClr val="accent2"/>
                  </a:solidFill>
                  <a:prstDash val="solid"/>
                </a:ln>
                <a:solidFill>
                  <a:srgbClr val="FFFFFF"/>
                </a:solidFill>
                <a:effectLst>
                  <a:outerShdw dist="38100" dir="2700000" algn="tl" rotWithShape="0">
                    <a:schemeClr val="accent2"/>
                  </a:outerShdw>
                </a:effectLst>
              </a:rPr>
              <a:t>QUE HA SUCEDIDO?</a:t>
            </a:r>
          </a:p>
        </p:txBody>
      </p:sp>
      <p:sp>
        <p:nvSpPr>
          <p:cNvPr id="50" name="CuadroTexto 49">
            <a:extLst>
              <a:ext uri="{FF2B5EF4-FFF2-40B4-BE49-F238E27FC236}">
                <a16:creationId xmlns:a16="http://schemas.microsoft.com/office/drawing/2014/main" id="{B32E129F-B0E2-4EB9-A820-8813749FFAFF}"/>
              </a:ext>
            </a:extLst>
          </p:cNvPr>
          <p:cNvSpPr txBox="1"/>
          <p:nvPr/>
        </p:nvSpPr>
        <p:spPr>
          <a:xfrm>
            <a:off x="-206358" y="703061"/>
            <a:ext cx="4327086" cy="446276"/>
          </a:xfrm>
          <a:prstGeom prst="rect">
            <a:avLst/>
          </a:prstGeom>
          <a:noFill/>
        </p:spPr>
        <p:txBody>
          <a:bodyPr wrap="square" rtlCol="0">
            <a:spAutoFit/>
          </a:bodyPr>
          <a:lstStyle/>
          <a:p>
            <a:pPr algn="ctr"/>
            <a:r>
              <a:rPr lang="es-ES" sz="2300" b="1" dirty="0">
                <a:solidFill>
                  <a:srgbClr val="0070C0"/>
                </a:solidFill>
              </a:rPr>
              <a:t>VALORES CONSTITUCIONALES</a:t>
            </a:r>
          </a:p>
        </p:txBody>
      </p:sp>
      <p:pic>
        <p:nvPicPr>
          <p:cNvPr id="6" name="Imagen 5">
            <a:extLst>
              <a:ext uri="{FF2B5EF4-FFF2-40B4-BE49-F238E27FC236}">
                <a16:creationId xmlns:a16="http://schemas.microsoft.com/office/drawing/2014/main" id="{DDDF2801-8983-405F-A045-8D294100D2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991" y="1044289"/>
            <a:ext cx="3648745" cy="2228698"/>
          </a:xfrm>
          <a:prstGeom prst="rect">
            <a:avLst/>
          </a:prstGeom>
        </p:spPr>
      </p:pic>
      <p:sp>
        <p:nvSpPr>
          <p:cNvPr id="51" name="Rectángulo 50">
            <a:extLst>
              <a:ext uri="{FF2B5EF4-FFF2-40B4-BE49-F238E27FC236}">
                <a16:creationId xmlns:a16="http://schemas.microsoft.com/office/drawing/2014/main" id="{F4A9B9AE-3CD8-410B-B144-8458C9CF92C2}"/>
              </a:ext>
            </a:extLst>
          </p:cNvPr>
          <p:cNvSpPr/>
          <p:nvPr/>
        </p:nvSpPr>
        <p:spPr>
          <a:xfrm>
            <a:off x="2917727" y="3034551"/>
            <a:ext cx="3844770" cy="707886"/>
          </a:xfrm>
          <a:prstGeom prst="rect">
            <a:avLst/>
          </a:prstGeom>
          <a:noFill/>
        </p:spPr>
        <p:txBody>
          <a:bodyPr wrap="none" lIns="91440" tIns="45720" rIns="91440" bIns="45720">
            <a:spAutoFit/>
          </a:bodyPr>
          <a:lstStyle/>
          <a:p>
            <a:pPr algn="ctr"/>
            <a:r>
              <a:rPr lang="es-ES" sz="4000" b="1" spc="50" dirty="0">
                <a:ln w="9525" cmpd="sng">
                  <a:solidFill>
                    <a:schemeClr val="accent1"/>
                  </a:solidFill>
                  <a:prstDash val="solid"/>
                </a:ln>
                <a:solidFill>
                  <a:srgbClr val="70AD47">
                    <a:tint val="1000"/>
                  </a:srgbClr>
                </a:solidFill>
                <a:effectLst>
                  <a:glow rad="38100">
                    <a:schemeClr val="accent1">
                      <a:alpha val="40000"/>
                    </a:schemeClr>
                  </a:glow>
                </a:effectLst>
              </a:rPr>
              <a:t>TRANSPARENCIA</a:t>
            </a:r>
            <a:endParaRPr lang="es-E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Imagen 4">
            <a:extLst>
              <a:ext uri="{FF2B5EF4-FFF2-40B4-BE49-F238E27FC236}">
                <a16:creationId xmlns:a16="http://schemas.microsoft.com/office/drawing/2014/main" id="{2EFD42C5-0AD2-4C33-A25C-B18E269E1A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7020" y="5848049"/>
            <a:ext cx="2161403" cy="2606376"/>
          </a:xfrm>
          <a:prstGeom prst="rect">
            <a:avLst/>
          </a:prstGeom>
        </p:spPr>
      </p:pic>
    </p:spTree>
    <p:extLst>
      <p:ext uri="{BB962C8B-B14F-4D97-AF65-F5344CB8AC3E}">
        <p14:creationId xmlns:p14="http://schemas.microsoft.com/office/powerpoint/2010/main" val="236421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36489" y="8284901"/>
            <a:ext cx="628215" cy="741658"/>
          </a:xfrm>
        </p:spPr>
      </p:pic>
      <p:sp>
        <p:nvSpPr>
          <p:cNvPr id="9" name="1 Título"/>
          <p:cNvSpPr txBox="1">
            <a:spLocks/>
          </p:cNvSpPr>
          <p:nvPr/>
        </p:nvSpPr>
        <p:spPr>
          <a:xfrm>
            <a:off x="908720" y="8489329"/>
            <a:ext cx="594928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200" dirty="0">
                <a:solidFill>
                  <a:schemeClr val="bg1"/>
                </a:solidFill>
                <a:latin typeface="Britannic Bold" panose="020B0903060703020204" pitchFamily="34" charset="0"/>
              </a:rPr>
              <a:t>ASOCIACIÓN SAN RICARDO PAMPURI G82310400</a:t>
            </a:r>
          </a:p>
          <a:p>
            <a:r>
              <a:rPr lang="es-ES" sz="1200" dirty="0">
                <a:solidFill>
                  <a:schemeClr val="bg1"/>
                </a:solidFill>
                <a:latin typeface="Britannic Bold" panose="020B0903060703020204" pitchFamily="34" charset="0"/>
              </a:rPr>
              <a:t>Lima, 60 local FUENLABRADA 28945 www.casadesanantonio.es</a:t>
            </a:r>
          </a:p>
        </p:txBody>
      </p:sp>
      <p:sp>
        <p:nvSpPr>
          <p:cNvPr id="10" name="9 CuadroTexto"/>
          <p:cNvSpPr txBox="1"/>
          <p:nvPr/>
        </p:nvSpPr>
        <p:spPr>
          <a:xfrm>
            <a:off x="1426489" y="8849369"/>
            <a:ext cx="4807726" cy="246221"/>
          </a:xfrm>
          <a:prstGeom prst="rect">
            <a:avLst/>
          </a:prstGeom>
          <a:noFill/>
        </p:spPr>
        <p:txBody>
          <a:bodyPr wrap="none" rtlCol="0">
            <a:spAutoFit/>
          </a:bodyPr>
          <a:lstStyle/>
          <a:p>
            <a:r>
              <a:rPr lang="es-ES" sz="1000" dirty="0">
                <a:solidFill>
                  <a:schemeClr val="bg1"/>
                </a:solidFill>
              </a:rPr>
              <a:t>Inscrita en el Registro de Asociaciones de la Comunidad de Madrid con el número: </a:t>
            </a:r>
            <a:r>
              <a:rPr lang="es-ES" sz="1000" b="1" dirty="0">
                <a:solidFill>
                  <a:schemeClr val="bg1"/>
                </a:solidFill>
              </a:rPr>
              <a:t>18857</a:t>
            </a:r>
          </a:p>
        </p:txBody>
      </p:sp>
      <p:sp>
        <p:nvSpPr>
          <p:cNvPr id="3" name="2 CuadroTexto"/>
          <p:cNvSpPr txBox="1"/>
          <p:nvPr/>
        </p:nvSpPr>
        <p:spPr>
          <a:xfrm>
            <a:off x="6430984" y="8235116"/>
            <a:ext cx="301686" cy="369332"/>
          </a:xfrm>
          <a:prstGeom prst="rect">
            <a:avLst/>
          </a:prstGeom>
          <a:noFill/>
        </p:spPr>
        <p:txBody>
          <a:bodyPr wrap="none" rtlCol="0">
            <a:spAutoFit/>
          </a:bodyPr>
          <a:lstStyle/>
          <a:p>
            <a:r>
              <a:rPr lang="es-ES" b="1" dirty="0">
                <a:solidFill>
                  <a:srgbClr val="FFFF00"/>
                </a:solidFill>
              </a:rPr>
              <a:t>5</a:t>
            </a:r>
          </a:p>
        </p:txBody>
      </p:sp>
      <p:pic>
        <p:nvPicPr>
          <p:cNvPr id="13" name="Imagen 12">
            <a:extLst>
              <a:ext uri="{FF2B5EF4-FFF2-40B4-BE49-F238E27FC236}">
                <a16:creationId xmlns:a16="http://schemas.microsoft.com/office/drawing/2014/main" id="{70FEE00D-B09D-4F4E-A537-258DC837B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386"/>
            <a:ext cx="6858000" cy="7919863"/>
          </a:xfrm>
          <a:prstGeom prst="rect">
            <a:avLst/>
          </a:prstGeom>
        </p:spPr>
      </p:pic>
      <p:sp>
        <p:nvSpPr>
          <p:cNvPr id="19" name="10 Rectángulo">
            <a:extLst>
              <a:ext uri="{FF2B5EF4-FFF2-40B4-BE49-F238E27FC236}">
                <a16:creationId xmlns:a16="http://schemas.microsoft.com/office/drawing/2014/main" id="{05779DBC-E194-468F-8A04-CB734CEC9657}"/>
              </a:ext>
            </a:extLst>
          </p:cNvPr>
          <p:cNvSpPr/>
          <p:nvPr/>
        </p:nvSpPr>
        <p:spPr>
          <a:xfrm>
            <a:off x="3645024" y="86386"/>
            <a:ext cx="2664512" cy="369332"/>
          </a:xfrm>
          <a:prstGeom prst="rect">
            <a:avLst/>
          </a:prstGeom>
        </p:spPr>
        <p:txBody>
          <a:bodyPr wrap="none">
            <a:spAutoFit/>
          </a:bodyPr>
          <a:lstStyle/>
          <a:p>
            <a:r>
              <a:rPr lang="es-ES" dirty="0" err="1">
                <a:solidFill>
                  <a:srgbClr val="002060"/>
                </a:solidFill>
                <a:latin typeface="Britannic Bold" panose="020B0903060703020204" pitchFamily="34" charset="0"/>
              </a:rPr>
              <a:t>Nr</a:t>
            </a:r>
            <a:r>
              <a:rPr lang="es-ES" dirty="0">
                <a:solidFill>
                  <a:srgbClr val="002060"/>
                </a:solidFill>
                <a:latin typeface="Britannic Bold" panose="020B0903060703020204" pitchFamily="34" charset="0"/>
              </a:rPr>
              <a:t>: 45 – Marzo de 2022</a:t>
            </a:r>
            <a:endParaRPr lang="es-ES" dirty="0"/>
          </a:p>
        </p:txBody>
      </p:sp>
      <p:sp>
        <p:nvSpPr>
          <p:cNvPr id="22" name="Rectangle 4">
            <a:extLst>
              <a:ext uri="{FF2B5EF4-FFF2-40B4-BE49-F238E27FC236}">
                <a16:creationId xmlns:a16="http://schemas.microsoft.com/office/drawing/2014/main" id="{90941C23-9389-487D-BFE5-A3D44F855465}"/>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3" name="Rectangle 6">
            <a:extLst>
              <a:ext uri="{FF2B5EF4-FFF2-40B4-BE49-F238E27FC236}">
                <a16:creationId xmlns:a16="http://schemas.microsoft.com/office/drawing/2014/main" id="{BB50360F-0AA8-4D97-80E4-58C290ED081B}"/>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4" name="Rectangle 10">
            <a:extLst>
              <a:ext uri="{FF2B5EF4-FFF2-40B4-BE49-F238E27FC236}">
                <a16:creationId xmlns:a16="http://schemas.microsoft.com/office/drawing/2014/main" id="{086E9E14-EEA5-4677-A32E-6B546E5BDC8B}"/>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5" name="Rectangle 8">
            <a:extLst>
              <a:ext uri="{FF2B5EF4-FFF2-40B4-BE49-F238E27FC236}">
                <a16:creationId xmlns:a16="http://schemas.microsoft.com/office/drawing/2014/main" id="{E020746F-9067-462E-AF59-1EF83D4B30B6}"/>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6" name="Rectangle 19">
            <a:extLst>
              <a:ext uri="{FF2B5EF4-FFF2-40B4-BE49-F238E27FC236}">
                <a16:creationId xmlns:a16="http://schemas.microsoft.com/office/drawing/2014/main" id="{A5509375-9B64-4675-9D6F-8A6C1A0D97CA}"/>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8" name="19 Rectángulo">
            <a:extLst>
              <a:ext uri="{FF2B5EF4-FFF2-40B4-BE49-F238E27FC236}">
                <a16:creationId xmlns:a16="http://schemas.microsoft.com/office/drawing/2014/main" id="{EB1D34C6-9FEA-47D0-87CB-1D11683D3CB2}"/>
              </a:ext>
            </a:extLst>
          </p:cNvPr>
          <p:cNvSpPr/>
          <p:nvPr/>
        </p:nvSpPr>
        <p:spPr>
          <a:xfrm>
            <a:off x="116632" y="98212"/>
            <a:ext cx="1989647" cy="369332"/>
          </a:xfrm>
          <a:prstGeom prst="rect">
            <a:avLst/>
          </a:prstGeom>
        </p:spPr>
        <p:txBody>
          <a:bodyPr wrap="none">
            <a:spAutoFit/>
          </a:bodyPr>
          <a:lstStyle/>
          <a:p>
            <a:r>
              <a:rPr lang="es-ES" dirty="0">
                <a:solidFill>
                  <a:srgbClr val="002060"/>
                </a:solidFill>
                <a:latin typeface="Britannic Bold" panose="020B0903060703020204" pitchFamily="34" charset="0"/>
              </a:rPr>
              <a:t>San Antonio News</a:t>
            </a:r>
            <a:endParaRPr lang="es-ES" dirty="0"/>
          </a:p>
        </p:txBody>
      </p:sp>
      <p:sp>
        <p:nvSpPr>
          <p:cNvPr id="29" name="11 CuadroTexto">
            <a:extLst>
              <a:ext uri="{FF2B5EF4-FFF2-40B4-BE49-F238E27FC236}">
                <a16:creationId xmlns:a16="http://schemas.microsoft.com/office/drawing/2014/main" id="{D08A6151-D21B-4A23-8068-B775D82DB88F}"/>
              </a:ext>
            </a:extLst>
          </p:cNvPr>
          <p:cNvSpPr txBox="1"/>
          <p:nvPr/>
        </p:nvSpPr>
        <p:spPr>
          <a:xfrm>
            <a:off x="116632" y="398158"/>
            <a:ext cx="6719083" cy="523220"/>
          </a:xfrm>
          <a:prstGeom prst="rect">
            <a:avLst/>
          </a:prstGeom>
          <a:noFill/>
        </p:spPr>
        <p:txBody>
          <a:bodyPr wrap="none" rtlCol="0">
            <a:spAutoFit/>
          </a:bodyPr>
          <a:lstStyle/>
          <a:p>
            <a:r>
              <a:rPr lang="es-ES" sz="2800" b="1" dirty="0">
                <a:solidFill>
                  <a:srgbClr val="C00000"/>
                </a:solidFill>
              </a:rPr>
              <a:t>¡ERES EL PROTAGONISTA DE ESTA HISTORIA!</a:t>
            </a:r>
          </a:p>
        </p:txBody>
      </p:sp>
      <p:sp>
        <p:nvSpPr>
          <p:cNvPr id="2" name="Rectángulo 1">
            <a:extLst>
              <a:ext uri="{FF2B5EF4-FFF2-40B4-BE49-F238E27FC236}">
                <a16:creationId xmlns:a16="http://schemas.microsoft.com/office/drawing/2014/main" id="{64B05777-4D09-4F21-8E6F-B7AF486FD599}"/>
              </a:ext>
            </a:extLst>
          </p:cNvPr>
          <p:cNvSpPr/>
          <p:nvPr/>
        </p:nvSpPr>
        <p:spPr>
          <a:xfrm>
            <a:off x="532878" y="847167"/>
            <a:ext cx="6271135"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1 CuadroTexto">
            <a:extLst>
              <a:ext uri="{FF2B5EF4-FFF2-40B4-BE49-F238E27FC236}">
                <a16:creationId xmlns:a16="http://schemas.microsoft.com/office/drawing/2014/main" id="{4247DCC8-8FC4-4B29-BD37-53EF1AA49430}"/>
              </a:ext>
            </a:extLst>
          </p:cNvPr>
          <p:cNvSpPr txBox="1"/>
          <p:nvPr/>
        </p:nvSpPr>
        <p:spPr>
          <a:xfrm>
            <a:off x="214026" y="758198"/>
            <a:ext cx="6518644" cy="523220"/>
          </a:xfrm>
          <a:prstGeom prst="rect">
            <a:avLst/>
          </a:prstGeom>
          <a:noFill/>
        </p:spPr>
        <p:txBody>
          <a:bodyPr wrap="none" rtlCol="0">
            <a:spAutoFit/>
          </a:bodyPr>
          <a:lstStyle/>
          <a:p>
            <a:r>
              <a:rPr lang="es-ES" sz="2800" b="1" dirty="0">
                <a:solidFill>
                  <a:srgbClr val="0070C0"/>
                </a:solidFill>
              </a:rPr>
              <a:t>HAZTE SOCIO Y COMPARTE NUESTRA VIDA</a:t>
            </a:r>
          </a:p>
        </p:txBody>
      </p:sp>
      <p:pic>
        <p:nvPicPr>
          <p:cNvPr id="17" name="Imagen 16">
            <a:extLst>
              <a:ext uri="{FF2B5EF4-FFF2-40B4-BE49-F238E27FC236}">
                <a16:creationId xmlns:a16="http://schemas.microsoft.com/office/drawing/2014/main" id="{976051CC-8D97-400C-8DD6-870195CACF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62" y="8305799"/>
            <a:ext cx="577477" cy="804619"/>
          </a:xfrm>
          <a:prstGeom prst="rect">
            <a:avLst/>
          </a:prstGeom>
        </p:spPr>
      </p:pic>
      <p:sp>
        <p:nvSpPr>
          <p:cNvPr id="4" name="Rectángulo 3">
            <a:extLst>
              <a:ext uri="{FF2B5EF4-FFF2-40B4-BE49-F238E27FC236}">
                <a16:creationId xmlns:a16="http://schemas.microsoft.com/office/drawing/2014/main" id="{BA7F156E-87CC-43CA-A896-81DF0481FD38}"/>
              </a:ext>
            </a:extLst>
          </p:cNvPr>
          <p:cNvSpPr/>
          <p:nvPr/>
        </p:nvSpPr>
        <p:spPr>
          <a:xfrm>
            <a:off x="5589240" y="6228184"/>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96B2C7E3-ED6B-43BA-AD93-9F4FD47BBC3E}"/>
              </a:ext>
            </a:extLst>
          </p:cNvPr>
          <p:cNvSpPr/>
          <p:nvPr/>
        </p:nvSpPr>
        <p:spPr>
          <a:xfrm>
            <a:off x="5517232" y="6211396"/>
            <a:ext cx="14401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319592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13047</TotalTime>
  <Words>1306</Words>
  <Application>Microsoft Office PowerPoint</Application>
  <PresentationFormat>Presentación en pantalla (4:3)</PresentationFormat>
  <Paragraphs>69</Paragraphs>
  <Slides>5</Slides>
  <Notes>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5</vt:i4>
      </vt:variant>
    </vt:vector>
  </HeadingPairs>
  <TitlesOfParts>
    <vt:vector size="11" baseType="lpstr">
      <vt:lpstr>Arial</vt:lpstr>
      <vt:lpstr>Britannic Bold</vt:lpstr>
      <vt:lpstr>Calibri</vt:lpstr>
      <vt:lpstr>Calibri,Bold</vt:lpstr>
      <vt:lpstr>Tema de Office</vt:lpstr>
      <vt:lpstr>Hoja de cálculo de Microsoft Excel</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Antonio News</dc:title>
  <dc:creator>Angel Misut</dc:creator>
  <cp:lastModifiedBy>angel.misut.jimenez@gmail.com</cp:lastModifiedBy>
  <cp:revision>715</cp:revision>
  <cp:lastPrinted>2021-10-11T07:27:35Z</cp:lastPrinted>
  <dcterms:created xsi:type="dcterms:W3CDTF">2018-07-02T14:58:48Z</dcterms:created>
  <dcterms:modified xsi:type="dcterms:W3CDTF">2022-02-28T07:58:44Z</dcterms:modified>
</cp:coreProperties>
</file>